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4"/>
  </p:sldMasterIdLst>
  <p:notesMasterIdLst>
    <p:notesMasterId r:id="rId14"/>
  </p:notesMasterIdLst>
  <p:handoutMasterIdLst>
    <p:handoutMasterId r:id="rId15"/>
  </p:handoutMasterIdLst>
  <p:sldIdLst>
    <p:sldId id="369" r:id="rId5"/>
    <p:sldId id="1567" r:id="rId6"/>
    <p:sldId id="1576" r:id="rId7"/>
    <p:sldId id="1569" r:id="rId8"/>
    <p:sldId id="1570" r:id="rId9"/>
    <p:sldId id="1572" r:id="rId10"/>
    <p:sldId id="1571" r:id="rId11"/>
    <p:sldId id="1573" r:id="rId12"/>
    <p:sldId id="1575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SemiBold" panose="00000700000000000000" pitchFamily="2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44" userDrawn="1">
          <p15:clr>
            <a:srgbClr val="A4A3A4"/>
          </p15:clr>
        </p15:guide>
        <p15:guide id="4" orient="horz" pos="528" userDrawn="1">
          <p15:clr>
            <a:srgbClr val="A4A3A4"/>
          </p15:clr>
        </p15:guide>
        <p15:guide id="5" pos="36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Nairy, Ashley" initials="MA" lastIdx="1" clrIdx="0">
    <p:extLst>
      <p:ext uri="{19B8F6BF-5375-455C-9EA6-DF929625EA0E}">
        <p15:presenceInfo xmlns:p15="http://schemas.microsoft.com/office/powerpoint/2012/main" userId="S::ashley.mcnairy@cotiviti.com::eef08808-7a1f-4a69-9a55-522e36f515c7" providerId="AD"/>
      </p:ext>
    </p:extLst>
  </p:cmAuthor>
  <p:cmAuthor id="2" name="Costello, David" initials="CD" lastIdx="14" clrIdx="1">
    <p:extLst>
      <p:ext uri="{19B8F6BF-5375-455C-9EA6-DF929625EA0E}">
        <p15:presenceInfo xmlns:p15="http://schemas.microsoft.com/office/powerpoint/2012/main" userId="S::David.Costello@cotiviti.com::4dbb3db4-d546-4990-a46c-33176553816c" providerId="AD"/>
      </p:ext>
    </p:extLst>
  </p:cmAuthor>
  <p:cmAuthor id="3" name="Weitnauer, Mo" initials="WM" lastIdx="28" clrIdx="2">
    <p:extLst>
      <p:ext uri="{19B8F6BF-5375-455C-9EA6-DF929625EA0E}">
        <p15:presenceInfo xmlns:p15="http://schemas.microsoft.com/office/powerpoint/2012/main" userId="S::moliehi.weitnauer@cotiviti.com::b6e5f333-c104-42db-9213-41602e080f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E759"/>
    <a:srgbClr val="FFF2F7"/>
    <a:srgbClr val="D8D7EB"/>
    <a:srgbClr val="FF91D2"/>
    <a:srgbClr val="FFDDF1"/>
    <a:srgbClr val="CABCE9"/>
    <a:srgbClr val="D5C9ED"/>
    <a:srgbClr val="FFC8E9"/>
    <a:srgbClr val="CACAC8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5F53EB-4D86-3E48-8671-A8FE5EB68974}" v="6" dt="2022-06-23T16:14:00.772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3"/>
    <p:restoredTop sz="94655"/>
  </p:normalViewPr>
  <p:slideViewPr>
    <p:cSldViewPr snapToGrid="0">
      <p:cViewPr varScale="1">
        <p:scale>
          <a:sx n="154" d="100"/>
          <a:sy n="154" d="100"/>
        </p:scale>
        <p:origin x="846" y="108"/>
      </p:cViewPr>
      <p:guideLst>
        <p:guide pos="3840"/>
        <p:guide orient="horz" pos="144"/>
        <p:guide orient="horz" pos="528"/>
        <p:guide pos="36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3 Examples (Elli, QR…)</a:t>
            </a:r>
          </a:p>
          <a:p>
            <a:r>
              <a:rPr lang="en-US" dirty="0"/>
              <a:t>How easy is it to read? Brief time frame, easy to interpret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7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04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7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5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31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4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D0247B2-2830-864A-B87F-E2E644B9FF34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234A3-DC02-5549-9EF7-01E25E04FDBA}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F48B406-4B66-455A-B810-8115BA7BC3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4154934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F48B406-4B66-455A-B810-8115BA7BC3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737D1AB-AF46-4CA8-AB3B-2D6F47FE971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A16EF6-DD93-7543-B634-BFCA85E95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48FD5A-B970-F14F-BEE4-A4D1E8B362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8D9FA-2B0B-1144-88EC-388CEC9CC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459"/>
            <a:stretch/>
          </p:blipFill>
          <p:spPr>
            <a:xfrm>
              <a:off x="6366796" y="806298"/>
              <a:ext cx="4821157" cy="475183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155F66-6627-2142-9FE9-0A2FB8FA2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91BFA8A-1374-7E42-BF58-FA4EBB2A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94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48088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25"/>
            <a:stretch/>
          </p:blipFill>
          <p:spPr>
            <a:xfrm>
              <a:off x="6595177" y="1070630"/>
              <a:ext cx="4237151" cy="444702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C13F38-1960-B442-B8B7-79F5E4251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D3CD320-F075-3748-8F3D-2DB96F27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9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2" name="Circle: Hollow 431">
            <a:extLst>
              <a:ext uri="{FF2B5EF4-FFF2-40B4-BE49-F238E27FC236}">
                <a16:creationId xmlns:a16="http://schemas.microsoft.com/office/drawing/2014/main" id="{99728016-7034-4B32-8745-F6D2F9AAF4A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99" name="Circle: Hollow 98">
            <a:extLst>
              <a:ext uri="{FF2B5EF4-FFF2-40B4-BE49-F238E27FC236}">
                <a16:creationId xmlns:a16="http://schemas.microsoft.com/office/drawing/2014/main" id="{ACA7BEC7-3B68-4B03-84EE-953CE6D834E3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C2B1A486-EC5A-491C-9BB8-CCFAEEE9592B}"/>
              </a:ext>
            </a:extLst>
          </p:cNvPr>
          <p:cNvSpPr/>
          <p:nvPr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CE861C-B5D9-4C71-939C-935BDDA991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524" y="10422"/>
            <a:ext cx="5708853" cy="6845147"/>
          </a:xfrm>
          <a:prstGeom prst="rect">
            <a:avLst/>
          </a:prstGeom>
          <a:effectLst/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8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31">
            <a:extLst>
              <a:ext uri="{FF2B5EF4-FFF2-40B4-BE49-F238E27FC236}">
                <a16:creationId xmlns:a16="http://schemas.microsoft.com/office/drawing/2014/main" id="{469AD368-1377-F045-80F7-74398DE7EB2A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Circle: Hollow 98">
            <a:extLst>
              <a:ext uri="{FF2B5EF4-FFF2-40B4-BE49-F238E27FC236}">
                <a16:creationId xmlns:a16="http://schemas.microsoft.com/office/drawing/2014/main" id="{38FA9ECD-DD95-8F4D-A98D-35CCEC4338A4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2E6E8306-4C45-584C-9225-8653BEEFD53C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DA9392A-9839-124B-8A4C-DEF2DFFCFCC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DD9CC3-F522-5240-B04B-5FD2198C6567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28470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15FAE27-BA94-E240-8F71-430FC64F55C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29">
            <a:extLst>
              <a:ext uri="{FF2B5EF4-FFF2-40B4-BE49-F238E27FC236}">
                <a16:creationId xmlns:a16="http://schemas.microsoft.com/office/drawing/2014/main" id="{105B1B46-5B5A-6A48-909F-BD23D5F428BE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00245-F8EF-9844-97B2-F0BBC4524419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5" name="Circle: Hollow 431">
            <a:extLst>
              <a:ext uri="{FF2B5EF4-FFF2-40B4-BE49-F238E27FC236}">
                <a16:creationId xmlns:a16="http://schemas.microsoft.com/office/drawing/2014/main" id="{720C4F33-3673-CC4A-A8C2-528A031C987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6" name="Circle: Hollow 98">
            <a:extLst>
              <a:ext uri="{FF2B5EF4-FFF2-40B4-BE49-F238E27FC236}">
                <a16:creationId xmlns:a16="http://schemas.microsoft.com/office/drawing/2014/main" id="{120E5B84-0E72-E944-A39F-0127B9C1D501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CF40E8C4-45D3-F245-A248-51D54B40CB71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077384B-E21D-4447-B01E-977229B6C73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34C98-A857-4993-9B4A-7E97989E0A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42808" y="370738"/>
            <a:ext cx="7480418" cy="7863840"/>
          </a:xfrm>
          <a:prstGeom prst="rect">
            <a:avLst/>
          </a:prstGeom>
          <a:effectLst>
            <a:outerShdw blurRad="2413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514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322964" y="3883548"/>
            <a:ext cx="1557435" cy="4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28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2A00-D894-474B-A69A-A676DE3C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1282B-C496-6E4E-BCB5-280EEBEC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D639D-15C4-5F4F-B6E5-21B42F48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84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268985-B9BE-EF45-AFE8-A78C74B1AE59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F5B72-6F29-0C4D-BBF5-98CCE15E4A29}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55C0C-ABCF-544B-944B-98EEDCA98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2418F-B0E9-C341-981F-3B384991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4577-6BA0-554B-BB9E-09A96DA4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7E361E0-E5A5-4768-950B-A9901CB8EB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164485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7E361E0-E5A5-4768-950B-A9901CB8E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6B68A84-1147-4999-984F-3DF6D094FFC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4" y="2176931"/>
            <a:ext cx="9185679" cy="1097280"/>
          </a:xfrm>
        </p:spPr>
        <p:txBody>
          <a:bodyPr anchor="b">
            <a:noAutofit/>
          </a:bodyPr>
          <a:lstStyle>
            <a:lvl1pPr>
              <a:defRPr lang="en-US" sz="3600" kern="1200" noProof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4" y="3425318"/>
            <a:ext cx="918567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2A3BC-B4F1-2341-A8FD-1BDB1C600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460387" y="4017527"/>
            <a:ext cx="1234935" cy="42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1C1C3D-4D7B-4A32-A4C1-7D171B0592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812112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1C1C3D-4D7B-4A32-A4C1-7D171B059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76F69E0-5C07-42EE-A585-1B03DEB699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460387" y="4017527"/>
            <a:ext cx="1234935" cy="4228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7141EA-7C97-4D14-802B-FE34264A6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518357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7141EA-7C97-4D14-802B-FE34264A6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E9EC2A-F502-4BE5-B7C0-31991BE7B49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96473"/>
            <a:ext cx="11277600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1277600" cy="914400"/>
          </a:xfrm>
        </p:spPr>
        <p:txBody>
          <a:bodyPr anchor="ctr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79776C-F4FC-4184-B091-6D5007B874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612316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79776C-F4FC-4184-B091-6D5007B874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2CB682C-07AF-4F3B-8D74-8FFF238C8B2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5540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193973" y="1396473"/>
            <a:ext cx="5540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26F32F-067E-4565-A390-2302EDFBE7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284147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B26F32F-067E-4565-A390-2302EDFBE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2E23948-7695-490B-BA33-BA00CDC8EC8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278086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098973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E3318E7-57B1-4A0E-8E32-8C5B0D59BA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987093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E3318E7-57B1-4A0E-8E32-8C5B0D59BA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1F0AB5F-3FE4-40D7-B6BE-7BEE0CAA8BD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9CD14D-55A8-8F4D-AFCE-25FBF659882A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10585-BC77-214B-835B-5FBC51AD7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080C593-1AFE-A64E-AE89-A4E331355FEA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D744F2-8D99-D74F-9856-373EBF3C194C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0" name="Circle: Hollow 14">
              <a:extLst>
                <a:ext uri="{FF2B5EF4-FFF2-40B4-BE49-F238E27FC236}">
                  <a16:creationId xmlns:a16="http://schemas.microsoft.com/office/drawing/2014/main" id="{C4F114B3-615E-4046-94B0-1C8D183210BB}"/>
                </a:ext>
              </a:extLst>
            </p:cNvPr>
            <p:cNvSpPr/>
            <p:nvPr userDrawn="1"/>
          </p:nvSpPr>
          <p:spPr>
            <a:xfrm flipH="1">
              <a:off x="5755944" y="448088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B89091-484F-DF49-ADD2-7611D982EE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25"/>
            <a:stretch/>
          </p:blipFill>
          <p:spPr>
            <a:xfrm>
              <a:off x="6595177" y="1070630"/>
              <a:ext cx="4237151" cy="4447022"/>
            </a:xfrm>
            <a:prstGeom prst="rect">
              <a:avLst/>
            </a:prstGeom>
            <a:effectLst/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5AAF10C-D448-F04A-809B-19E9BF32EE66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3929B1-BAFF-7148-8835-F53F60C9D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0149E-5344-054F-8CC2-B1A4D495C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57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427058-8064-694F-9704-D7EC0B4EF26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18C31-035E-904A-AEE7-F7CE1F3B1D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A472BF-1B55-6E4F-B865-55E35834B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  <a:effectLst/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1F8D3F-0C0D-C546-9CA1-CD0665D58720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0" name="Circle: Hollow 14">
              <a:extLst>
                <a:ext uri="{FF2B5EF4-FFF2-40B4-BE49-F238E27FC236}">
                  <a16:creationId xmlns:a16="http://schemas.microsoft.com/office/drawing/2014/main" id="{9E33D5D1-11B3-0640-833C-9B0AFE7F186D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10" descr="A person sitting at a table&#10;&#10;Description automatically generated">
              <a:extLst>
                <a:ext uri="{FF2B5EF4-FFF2-40B4-BE49-F238E27FC236}">
                  <a16:creationId xmlns:a16="http://schemas.microsoft.com/office/drawing/2014/main" id="{F84E8DAD-3D78-F642-8E9E-2048BE0EB0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3870" y="833718"/>
              <a:ext cx="3994616" cy="4601882"/>
            </a:xfrm>
            <a:prstGeom prst="rect">
              <a:avLst/>
            </a:prstGeom>
            <a:effectLst/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A1CB06F-1E73-BE43-B37B-3F9B43DE8389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B1004D-B64D-5D40-B505-29C33AE936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AC344CE-FF5E-AD4F-8AEB-37F3AF2B9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2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FE4E311-46EF-47A9-80CC-1BF05141CE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36080572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23" imgW="306" imgH="306" progId="TCLayout.ActiveDocument.1">
                  <p:embed/>
                </p:oleObj>
              </mc:Choice>
              <mc:Fallback>
                <p:oleObj name="think-cell Slide" r:id="rId2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FE4E311-46EF-47A9-80CC-1BF05141CE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84F8B3-0BD0-478F-B0AA-AC79F83A6301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</a:extLst>
          </p:cNvPr>
          <p:cNvSpPr txBox="1"/>
          <p:nvPr userDrawn="1"/>
        </p:nvSpPr>
        <p:spPr>
          <a:xfrm>
            <a:off x="3439743" y="6554791"/>
            <a:ext cx="57310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</a:t>
            </a:r>
            <a:r>
              <a:rPr lang="en-US" sz="700" b="0" i="0" kern="1200" err="1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Cotiviti</a:t>
            </a:r>
            <a:r>
              <a:rPr lang="en-US" sz="700" b="0" i="0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Inc.</a:t>
            </a:r>
            <a:endParaRPr lang="en-US" sz="100" kern="1200">
              <a:solidFill>
                <a:schemeClr val="bg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5167"/>
            <a:ext cx="11277600" cy="47817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/>
              <a:t>Level 1</a:t>
            </a:r>
          </a:p>
          <a:p>
            <a:pPr lvl="1"/>
            <a:r>
              <a:rPr lang="en-US" noProof="0"/>
              <a:t>Bullet 2</a:t>
            </a:r>
          </a:p>
          <a:p>
            <a:pPr lvl="2"/>
            <a:r>
              <a:rPr lang="en-US" noProof="0"/>
              <a:t>Bullet 3</a:t>
            </a:r>
          </a:p>
          <a:p>
            <a:pPr lvl="3"/>
            <a:r>
              <a:rPr lang="en-US" noProof="0"/>
              <a:t>Bullet 4</a:t>
            </a:r>
          </a:p>
          <a:p>
            <a:pPr lvl="4"/>
            <a:r>
              <a:rPr lang="en-US" noProof="0"/>
              <a:t>Bullet 5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9892" y="651707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2F099C-789D-1C4C-A8AC-4D5AC7942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7" r:id="rId2"/>
    <p:sldLayoutId id="2147483706" r:id="rId3"/>
    <p:sldLayoutId id="2147483675" r:id="rId4"/>
    <p:sldLayoutId id="2147483679" r:id="rId5"/>
    <p:sldLayoutId id="214748368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90000"/>
        <a:buFont typeface="Arial" panose="020B0604020202020204" pitchFamily="34" charset="0"/>
        <a:buNone/>
        <a:defRPr sz="1600" b="0" kern="120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233363" indent="-231775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7525" indent="-255588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81000"/>
        <a:buFont typeface="Courier New" panose="02070309020205020404" pitchFamily="49" charset="0"/>
        <a:buChar char="o"/>
        <a:tabLst>
          <a:tab pos="517525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1363" indent="-19050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75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accent2"/>
        </a:buClr>
        <a:buSzPct val="70000"/>
        <a:buFont typeface="Arial"/>
        <a:buNone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ai-mlops@cotiviti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sv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7.sv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sv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7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sv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7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sv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18.png"/><Relationship Id="rId1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svg"/><Relationship Id="rId11" Type="http://schemas.openxmlformats.org/officeDocument/2006/relationships/image" Target="../media/image30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7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7.svg"/><Relationship Id="rId3" Type="http://schemas.openxmlformats.org/officeDocument/2006/relationships/image" Target="../media/image24.png"/><Relationship Id="rId7" Type="http://schemas.openxmlformats.org/officeDocument/2006/relationships/hyperlink" Target="https://usaprdlenses01.cotiviti.com:9992/lenses/#/connect/list/prd/cv_restricted_OutgoingResponsebatch" TargetMode="Externa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svg"/><Relationship Id="rId11" Type="http://schemas.openxmlformats.org/officeDocument/2006/relationships/image" Target="../media/image19.svg"/><Relationship Id="rId5" Type="http://schemas.openxmlformats.org/officeDocument/2006/relationships/image" Target="../media/image32.png"/><Relationship Id="rId15" Type="http://schemas.openxmlformats.org/officeDocument/2006/relationships/image" Target="../media/image21.svg"/><Relationship Id="rId10" Type="http://schemas.openxmlformats.org/officeDocument/2006/relationships/image" Target="../media/image18.png"/><Relationship Id="rId4" Type="http://schemas.openxmlformats.org/officeDocument/2006/relationships/image" Target="../media/image25.svg"/><Relationship Id="rId9" Type="http://schemas.openxmlformats.org/officeDocument/2006/relationships/image" Target="../media/image27.sv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svg"/><Relationship Id="rId11" Type="http://schemas.openxmlformats.org/officeDocument/2006/relationships/image" Target="../media/image27.svg"/><Relationship Id="rId5" Type="http://schemas.openxmlformats.org/officeDocument/2006/relationships/image" Target="../media/image24.png"/><Relationship Id="rId1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17.svg"/><Relationship Id="rId9" Type="http://schemas.openxmlformats.org/officeDocument/2006/relationships/hyperlink" Target="https://usaprdlenses01.cotiviti.com:9992/lenses/#/connect/list/prd/cv_restricted_OutgoingResponsebatch" TargetMode="External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4249-2272-439E-95AB-BBAE1D8F3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2295729"/>
            <a:ext cx="6959458" cy="1133272"/>
          </a:xfrm>
        </p:spPr>
        <p:txBody>
          <a:bodyPr/>
          <a:lstStyle/>
          <a:p>
            <a:r>
              <a:rPr lang="en-US" dirty="0"/>
              <a:t>OAI </a:t>
            </a:r>
            <a:r>
              <a:rPr lang="en-US" dirty="0" err="1"/>
              <a:t>MLOps</a:t>
            </a:r>
            <a:r>
              <a:rPr lang="en-US" dirty="0"/>
              <a:t>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64869-0022-4D60-B537-CA94860FA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5372105"/>
            <a:ext cx="6959458" cy="508228"/>
          </a:xfrm>
        </p:spPr>
        <p:txBody>
          <a:bodyPr/>
          <a:lstStyle/>
          <a:p>
            <a:r>
              <a:rPr lang="en-US" dirty="0">
                <a:hlinkClick r:id="rId3"/>
              </a:rPr>
              <a:t>AI/</a:t>
            </a:r>
            <a:r>
              <a:rPr lang="en-US" dirty="0" err="1">
                <a:hlinkClick r:id="rId3"/>
              </a:rPr>
              <a:t>MLOps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884F7-20D4-9144-9C84-A033F6C3788D}"/>
              </a:ext>
            </a:extLst>
          </p:cNvPr>
          <p:cNvSpPr txBox="1"/>
          <p:nvPr/>
        </p:nvSpPr>
        <p:spPr>
          <a:xfrm>
            <a:off x="1511929" y="302385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DA1B0-18D4-8E46-987E-C617F1A437E9}"/>
              </a:ext>
            </a:extLst>
          </p:cNvPr>
          <p:cNvSpPr txBox="1"/>
          <p:nvPr/>
        </p:nvSpPr>
        <p:spPr>
          <a:xfrm>
            <a:off x="1892174" y="568557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8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69443-1C37-9444-A4F5-6FF2D200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E3F97A-48FC-1847-8831-5F63E3D1737D}"/>
              </a:ext>
            </a:extLst>
          </p:cNvPr>
          <p:cNvSpPr txBox="1">
            <a:spLocks/>
          </p:cNvSpPr>
          <p:nvPr/>
        </p:nvSpPr>
        <p:spPr>
          <a:xfrm>
            <a:off x="571499" y="230436"/>
            <a:ext cx="4409380" cy="73080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CCV Models Workflow - </a:t>
            </a:r>
            <a:r>
              <a:rPr lang="en-US" i="1" u="sng" dirty="0"/>
              <a:t>Degraded</a:t>
            </a:r>
            <a:endParaRPr lang="en-US" b="1" i="1" u="sng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FB08311-B6EE-F043-A1A2-F8214D62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1929" y="2977414"/>
            <a:ext cx="867133" cy="8671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094AA4-AFD9-424E-90F6-B14918944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5188" y="2975036"/>
            <a:ext cx="867132" cy="8671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33F11C0-48C2-234A-9FC1-EC00BA629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6968" y="2987068"/>
            <a:ext cx="867132" cy="86713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761F3C-5E28-8447-9CC6-2D65F19196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8355" y="826978"/>
            <a:ext cx="867130" cy="867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7B078-6D9D-AF4A-9121-A423F2D348FD}"/>
              </a:ext>
            </a:extLst>
          </p:cNvPr>
          <p:cNvSpPr txBox="1"/>
          <p:nvPr/>
        </p:nvSpPr>
        <p:spPr>
          <a:xfrm>
            <a:off x="6232778" y="549871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DCS SQL DB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D2F066-CAE1-5F49-B705-006A961F13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8788" y="2999111"/>
            <a:ext cx="867131" cy="86713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8F1B6E-79B1-BD4B-B430-1EE13A24A54D}"/>
              </a:ext>
            </a:extLst>
          </p:cNvPr>
          <p:cNvCxnSpPr>
            <a:cxnSpLocks/>
            <a:stCxn id="10" idx="1"/>
            <a:endCxn id="12" idx="0"/>
          </p:cNvCxnSpPr>
          <p:nvPr/>
        </p:nvCxnSpPr>
        <p:spPr>
          <a:xfrm flipH="1">
            <a:off x="1482354" y="1260543"/>
            <a:ext cx="5276001" cy="1738568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7FCC18-D394-8743-90C0-DF57857C738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15919" y="3432677"/>
            <a:ext cx="1275086" cy="0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948A03-1EA9-0B40-9C76-FD499BF032E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189062" y="3408607"/>
            <a:ext cx="1352624" cy="2374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9368F82-A34F-CE48-90AC-A5C24107EDEC}"/>
              </a:ext>
            </a:extLst>
          </p:cNvPr>
          <p:cNvSpPr txBox="1"/>
          <p:nvPr/>
        </p:nvSpPr>
        <p:spPr>
          <a:xfrm>
            <a:off x="389042" y="3746435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Checks for trigger every 30 mins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DC2D38-AE79-3B44-ACCA-506AD663CB12}"/>
              </a:ext>
            </a:extLst>
          </p:cNvPr>
          <p:cNvSpPr txBox="1"/>
          <p:nvPr/>
        </p:nvSpPr>
        <p:spPr>
          <a:xfrm>
            <a:off x="5227365" y="379507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CCV ESO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33EC9B-6D2A-104A-942D-650EBC21B377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3755496" y="1694108"/>
            <a:ext cx="3436424" cy="1283306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56ACBE5-459F-314E-B666-0865359ADD11}"/>
              </a:ext>
            </a:extLst>
          </p:cNvPr>
          <p:cNvSpPr txBox="1"/>
          <p:nvPr/>
        </p:nvSpPr>
        <p:spPr>
          <a:xfrm>
            <a:off x="3432971" y="2567918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Imports COE_HDR </a:t>
            </a:r>
          </a:p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Table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6055A96-D479-B449-878E-98D0681642B2}"/>
              </a:ext>
            </a:extLst>
          </p:cNvPr>
          <p:cNvSpPr/>
          <p:nvPr/>
        </p:nvSpPr>
        <p:spPr>
          <a:xfrm>
            <a:off x="397041" y="2473693"/>
            <a:ext cx="11163301" cy="1838839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D63848-D368-CA44-BF97-7D7D31C4B05C}"/>
              </a:ext>
            </a:extLst>
          </p:cNvPr>
          <p:cNvSpPr txBox="1"/>
          <p:nvPr/>
        </p:nvSpPr>
        <p:spPr>
          <a:xfrm>
            <a:off x="9023684" y="321242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871744A-C6B0-3B4B-BC0C-3CA1D5946D08}"/>
              </a:ext>
            </a:extLst>
          </p:cNvPr>
          <p:cNvSpPr/>
          <p:nvPr/>
        </p:nvSpPr>
        <p:spPr>
          <a:xfrm>
            <a:off x="5434677" y="347535"/>
            <a:ext cx="3613072" cy="160170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7FD5B1-51ED-C24C-A24C-A2DDB43963C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408828" y="3408607"/>
            <a:ext cx="1448140" cy="12027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DDEFADF-CD8F-5D45-8AD4-F4C55B8903B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8724100" y="3408602"/>
            <a:ext cx="1631088" cy="12032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5AFDF1-E944-7742-B5C1-551424E29431}"/>
              </a:ext>
            </a:extLst>
          </p:cNvPr>
          <p:cNvSpPr/>
          <p:nvPr/>
        </p:nvSpPr>
        <p:spPr>
          <a:xfrm>
            <a:off x="144379" y="2174392"/>
            <a:ext cx="11911263" cy="4116630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D2DD968-2090-B04F-B5DF-F43A2DD213E3}"/>
              </a:ext>
            </a:extLst>
          </p:cNvPr>
          <p:cNvSpPr/>
          <p:nvPr/>
        </p:nvSpPr>
        <p:spPr>
          <a:xfrm>
            <a:off x="1998883" y="4611834"/>
            <a:ext cx="3585040" cy="149199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A73FBD-9C92-0D4A-B257-F45B628E8E79}"/>
              </a:ext>
            </a:extLst>
          </p:cNvPr>
          <p:cNvCxnSpPr>
            <a:cxnSpLocks/>
            <a:stCxn id="8" idx="0"/>
            <a:endCxn id="10" idx="3"/>
          </p:cNvCxnSpPr>
          <p:nvPr/>
        </p:nvCxnSpPr>
        <p:spPr>
          <a:xfrm flipH="1" flipV="1">
            <a:off x="7625485" y="1260543"/>
            <a:ext cx="3163269" cy="1714493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A2EF498-7E6B-8F40-9BE6-2FAAE4AD74FF}"/>
              </a:ext>
            </a:extLst>
          </p:cNvPr>
          <p:cNvCxnSpPr>
            <a:cxnSpLocks/>
            <a:stCxn id="58" idx="0"/>
            <a:endCxn id="80" idx="0"/>
          </p:cNvCxnSpPr>
          <p:nvPr/>
        </p:nvCxnSpPr>
        <p:spPr>
          <a:xfrm flipV="1">
            <a:off x="3791403" y="3937536"/>
            <a:ext cx="2235929" cy="674298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1C3FF04-B363-A74F-B476-36313FAAFB08}"/>
              </a:ext>
            </a:extLst>
          </p:cNvPr>
          <p:cNvSpPr txBox="1"/>
          <p:nvPr/>
        </p:nvSpPr>
        <p:spPr>
          <a:xfrm>
            <a:off x="1947152" y="4639977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DataOps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7DF975-AB15-3D44-880E-CAC2001C9013}"/>
              </a:ext>
            </a:extLst>
          </p:cNvPr>
          <p:cNvSpPr txBox="1"/>
          <p:nvPr/>
        </p:nvSpPr>
        <p:spPr>
          <a:xfrm>
            <a:off x="356081" y="2474467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0A8B19-0084-FB4F-99FB-E51BD0E5A09D}"/>
              </a:ext>
            </a:extLst>
          </p:cNvPr>
          <p:cNvSpPr txBox="1"/>
          <p:nvPr/>
        </p:nvSpPr>
        <p:spPr>
          <a:xfrm>
            <a:off x="3242203" y="4736311"/>
            <a:ext cx="2308717" cy="1074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algn="l"/>
            <a:r>
              <a:rPr lang="en-US" dirty="0" err="1">
                <a:solidFill>
                  <a:schemeClr val="accent2"/>
                </a:solidFill>
              </a:rPr>
              <a:t>COE_Refresh</a:t>
            </a:r>
            <a:r>
              <a:rPr lang="en-US" dirty="0">
                <a:solidFill>
                  <a:schemeClr val="accent2"/>
                </a:solidFill>
              </a:rPr>
              <a:t> Oozie workflow:</a:t>
            </a:r>
          </a:p>
          <a:p>
            <a:pPr algn="l"/>
            <a:r>
              <a:rPr lang="en-US" dirty="0" err="1"/>
              <a:t>ccv_selections.coe_dtl</a:t>
            </a:r>
            <a:endParaRPr lang="en-US" dirty="0"/>
          </a:p>
          <a:p>
            <a:pPr algn="l"/>
            <a:r>
              <a:rPr lang="en-US" dirty="0" err="1"/>
              <a:t>ccv_selections.coe_diag</a:t>
            </a:r>
            <a:br>
              <a:rPr lang="en-US" dirty="0"/>
            </a:br>
            <a:r>
              <a:rPr lang="en-US" dirty="0" err="1"/>
              <a:t>ccv_selections.coe_proc</a:t>
            </a:r>
            <a:br>
              <a:rPr lang="en-US" dirty="0"/>
            </a:br>
            <a:r>
              <a:rPr lang="en-US" dirty="0" err="1"/>
              <a:t>ml_ccv_dev.reportstats</a:t>
            </a:r>
            <a:endParaRPr lang="en-US" dirty="0"/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1D9522-67C1-674A-89EF-510C3890EAC9}"/>
              </a:ext>
            </a:extLst>
          </p:cNvPr>
          <p:cNvSpPr txBox="1"/>
          <p:nvPr/>
        </p:nvSpPr>
        <p:spPr>
          <a:xfrm>
            <a:off x="5039150" y="3937536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Model Feature Creation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7D7CAD7-9E89-9842-ABE6-479F53A9D1C7}"/>
              </a:ext>
            </a:extLst>
          </p:cNvPr>
          <p:cNvSpPr txBox="1"/>
          <p:nvPr/>
        </p:nvSpPr>
        <p:spPr>
          <a:xfrm>
            <a:off x="7348863" y="3909950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Model Scoring – DR prediction API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58904F-013E-ED4A-9D88-39028FFC88B1}"/>
              </a:ext>
            </a:extLst>
          </p:cNvPr>
          <p:cNvSpPr txBox="1"/>
          <p:nvPr/>
        </p:nvSpPr>
        <p:spPr>
          <a:xfrm>
            <a:off x="9577889" y="3865465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Join predictions to 1 file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EA792B1-D05E-E74F-924C-2046765225BB}"/>
              </a:ext>
            </a:extLst>
          </p:cNvPr>
          <p:cNvSpPr txBox="1"/>
          <p:nvPr/>
        </p:nvSpPr>
        <p:spPr>
          <a:xfrm>
            <a:off x="9325175" y="2572454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Send scores back to DCS DB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4A20A94-0008-0D42-86DF-D6AA11035BCE}"/>
              </a:ext>
            </a:extLst>
          </p:cNvPr>
          <p:cNvSpPr txBox="1"/>
          <p:nvPr/>
        </p:nvSpPr>
        <p:spPr>
          <a:xfrm>
            <a:off x="7438379" y="4642448"/>
            <a:ext cx="3783942" cy="1509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accent2"/>
                </a:solidFill>
              </a:rPr>
              <a:t>Static Tables:</a:t>
            </a:r>
          </a:p>
          <a:p>
            <a:pPr algn="l"/>
            <a:r>
              <a:rPr lang="en-US" dirty="0"/>
              <a:t>default.coe_ccs_dx_2019_1</a:t>
            </a:r>
          </a:p>
          <a:p>
            <a:pPr algn="l"/>
            <a:r>
              <a:rPr lang="en-US" dirty="0"/>
              <a:t>default.coe_ccs_px_2019_1</a:t>
            </a:r>
          </a:p>
          <a:p>
            <a:pPr algn="l"/>
            <a:r>
              <a:rPr lang="en-US" dirty="0" err="1"/>
              <a:t>default.coe_financialthreshold_current_humana</a:t>
            </a:r>
            <a:endParaRPr lang="en-US" dirty="0"/>
          </a:p>
          <a:p>
            <a:pPr algn="l"/>
            <a:r>
              <a:rPr lang="en-US" dirty="0"/>
              <a:t>default.ms_drg_065_pdxv2</a:t>
            </a:r>
          </a:p>
          <a:p>
            <a:pPr algn="l"/>
            <a:r>
              <a:rPr lang="en-US" dirty="0" err="1"/>
              <a:t>ccv_selections.kidney_features</a:t>
            </a:r>
            <a:endParaRPr lang="en-US" dirty="0"/>
          </a:p>
          <a:p>
            <a:pPr algn="l"/>
            <a:r>
              <a:rPr lang="en-US" dirty="0" err="1"/>
              <a:t>ccv_selections.smoker_cpap</a:t>
            </a:r>
            <a:endParaRPr lang="en-US" dirty="0"/>
          </a:p>
          <a:p>
            <a:pPr algn="l"/>
            <a:r>
              <a:rPr lang="en-US" dirty="0" err="1"/>
              <a:t>ml_ccv_prod.drg_retain_current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23FB9B0-0CCE-CA4F-97E1-93E49DA698B5}"/>
              </a:ext>
            </a:extLst>
          </p:cNvPr>
          <p:cNvSpPr txBox="1"/>
          <p:nvPr/>
        </p:nvSpPr>
        <p:spPr>
          <a:xfrm>
            <a:off x="2430868" y="3865465"/>
            <a:ext cx="2368537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Creates </a:t>
            </a:r>
            <a:r>
              <a:rPr lang="en-US" sz="1100" dirty="0" err="1">
                <a:solidFill>
                  <a:schemeClr val="accent6">
                    <a:lumMod val="25000"/>
                  </a:schemeClr>
                </a:solidFill>
              </a:rPr>
              <a:t>ccv_selections.coe_hdr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426613E1-C21D-E248-8242-AE6FB863E2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62859" y="5105165"/>
            <a:ext cx="609600" cy="6096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E7098BD-8AB7-EE4A-B114-CB636F5B60E4}"/>
              </a:ext>
            </a:extLst>
          </p:cNvPr>
          <p:cNvSpPr txBox="1"/>
          <p:nvPr/>
        </p:nvSpPr>
        <p:spPr>
          <a:xfrm>
            <a:off x="463931" y="6029404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ML Cluster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B47A6273-65A5-414E-946B-AE0761860C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37259" y="2947771"/>
            <a:ext cx="972240" cy="97224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ACBD668F-1804-3B4A-8671-FC4C8CC941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55250" y="5068048"/>
            <a:ext cx="609600" cy="609600"/>
          </a:xfrm>
          <a:prstGeom prst="rect">
            <a:avLst/>
          </a:prstGeom>
        </p:spPr>
      </p:pic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5D990EEC-01C8-3547-95AF-2B3617AA420C}"/>
              </a:ext>
            </a:extLst>
          </p:cNvPr>
          <p:cNvSpPr/>
          <p:nvPr/>
        </p:nvSpPr>
        <p:spPr>
          <a:xfrm>
            <a:off x="6384241" y="4611834"/>
            <a:ext cx="4865651" cy="149199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26CFEBB-E2DF-AC4B-AEA4-1073D6FFCE45}"/>
              </a:ext>
            </a:extLst>
          </p:cNvPr>
          <p:cNvCxnSpPr>
            <a:cxnSpLocks/>
            <a:stCxn id="98" idx="0"/>
            <a:endCxn id="80" idx="0"/>
          </p:cNvCxnSpPr>
          <p:nvPr/>
        </p:nvCxnSpPr>
        <p:spPr>
          <a:xfrm flipH="1" flipV="1">
            <a:off x="6027332" y="3937536"/>
            <a:ext cx="2789735" cy="674298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05A8412-658B-0A43-9106-787E52F48098}"/>
              </a:ext>
            </a:extLst>
          </p:cNvPr>
          <p:cNvSpPr txBox="1"/>
          <p:nvPr/>
        </p:nvSpPr>
        <p:spPr>
          <a:xfrm>
            <a:off x="6238192" y="4622596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 err="1">
                <a:solidFill>
                  <a:schemeClr val="accent6">
                    <a:lumMod val="25000"/>
                  </a:schemeClr>
                </a:solidFill>
              </a:rPr>
              <a:t>MLOps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3B3BFC75-1422-5C4B-85A6-5BF8C77E6BF6}"/>
              </a:ext>
            </a:extLst>
          </p:cNvPr>
          <p:cNvCxnSpPr>
            <a:cxnSpLocks/>
            <a:stCxn id="10" idx="1"/>
            <a:endCxn id="58" idx="1"/>
          </p:cNvCxnSpPr>
          <p:nvPr/>
        </p:nvCxnSpPr>
        <p:spPr>
          <a:xfrm rot="10800000" flipV="1">
            <a:off x="1998883" y="1260543"/>
            <a:ext cx="4759472" cy="4097286"/>
          </a:xfrm>
          <a:prstGeom prst="curvedConnector3">
            <a:avLst>
              <a:gd name="adj1" fmla="val 139752"/>
            </a:avLst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C1909BC-813E-2E40-949B-4A1E65D6BD44}"/>
              </a:ext>
            </a:extLst>
          </p:cNvPr>
          <p:cNvSpPr txBox="1"/>
          <p:nvPr/>
        </p:nvSpPr>
        <p:spPr>
          <a:xfrm>
            <a:off x="287201" y="4997432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Checks if its go time every 30 mins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50B080-DE9C-4E43-834D-9F35F994D4B9}"/>
              </a:ext>
            </a:extLst>
          </p:cNvPr>
          <p:cNvSpPr txBox="1"/>
          <p:nvPr/>
        </p:nvSpPr>
        <p:spPr>
          <a:xfrm>
            <a:off x="6052920" y="2430869"/>
            <a:ext cx="2307276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CCV Sepsis Oozie Workflow</a:t>
            </a:r>
          </a:p>
        </p:txBody>
      </p:sp>
    </p:spTree>
    <p:extLst>
      <p:ext uri="{BB962C8B-B14F-4D97-AF65-F5344CB8AC3E}">
        <p14:creationId xmlns:p14="http://schemas.microsoft.com/office/powerpoint/2010/main" val="40434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69443-1C37-9444-A4F5-6FF2D200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892" y="6170249"/>
            <a:ext cx="484909" cy="274320"/>
          </a:xfrm>
        </p:spPr>
        <p:txBody>
          <a:bodyPr/>
          <a:lstStyle/>
          <a:p>
            <a:fld id="{375B67AB-4D0A-DB46-BDD3-8E63456CBF3D}" type="slidenum">
              <a:rPr lang="en-US" smtClean="0"/>
              <a:t>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E3F97A-48FC-1847-8831-5F63E3D1737D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CCV Models Workflow</a:t>
            </a:r>
            <a:endParaRPr lang="en-US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2094AA4-AFD9-424E-90F6-B14918944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8818" y="4718106"/>
            <a:ext cx="867132" cy="86713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761F3C-5E28-8447-9CC6-2D65F191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7599" y="4847784"/>
            <a:ext cx="867130" cy="867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7B078-6D9D-AF4A-9121-A423F2D348FD}"/>
              </a:ext>
            </a:extLst>
          </p:cNvPr>
          <p:cNvSpPr txBox="1"/>
          <p:nvPr/>
        </p:nvSpPr>
        <p:spPr>
          <a:xfrm>
            <a:off x="10142339" y="4592649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 err="1">
                <a:solidFill>
                  <a:schemeClr val="accent6">
                    <a:lumMod val="25000"/>
                  </a:schemeClr>
                </a:solidFill>
              </a:rPr>
              <a:t>SQLServer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D2F066-CAE1-5F49-B705-006A961F1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4284" y="3113295"/>
            <a:ext cx="867131" cy="8671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948A03-1EA9-0B40-9C76-FD499BF032E9}"/>
              </a:ext>
            </a:extLst>
          </p:cNvPr>
          <p:cNvCxnSpPr>
            <a:cxnSpLocks/>
            <a:stCxn id="71" idx="3"/>
            <a:endCxn id="8" idx="1"/>
          </p:cNvCxnSpPr>
          <p:nvPr/>
        </p:nvCxnSpPr>
        <p:spPr>
          <a:xfrm>
            <a:off x="3066912" y="5136182"/>
            <a:ext cx="2371906" cy="15490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9368F82-A34F-CE48-90AC-A5C24107EDEC}"/>
              </a:ext>
            </a:extLst>
          </p:cNvPr>
          <p:cNvSpPr txBox="1"/>
          <p:nvPr/>
        </p:nvSpPr>
        <p:spPr>
          <a:xfrm>
            <a:off x="1877897" y="3378227"/>
            <a:ext cx="2437253" cy="59968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Listener on ’Data Integration Topic’, triggers workflow on receiving the event.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DC2D38-AE79-3B44-ACCA-506AD663CB12}"/>
              </a:ext>
            </a:extLst>
          </p:cNvPr>
          <p:cNvSpPr txBox="1"/>
          <p:nvPr/>
        </p:nvSpPr>
        <p:spPr>
          <a:xfrm>
            <a:off x="8922172" y="4509852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DCS DB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6055A96-D479-B449-878E-98D0681642B2}"/>
              </a:ext>
            </a:extLst>
          </p:cNvPr>
          <p:cNvSpPr/>
          <p:nvPr/>
        </p:nvSpPr>
        <p:spPr>
          <a:xfrm>
            <a:off x="473074" y="2714247"/>
            <a:ext cx="8197962" cy="334135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D63848-D368-CA44-BF97-7D7D31C4B05C}"/>
              </a:ext>
            </a:extLst>
          </p:cNvPr>
          <p:cNvSpPr txBox="1"/>
          <p:nvPr/>
        </p:nvSpPr>
        <p:spPr>
          <a:xfrm>
            <a:off x="3949656" y="495549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871744A-C6B0-3B4B-BC0C-3CA1D5946D08}"/>
              </a:ext>
            </a:extLst>
          </p:cNvPr>
          <p:cNvSpPr/>
          <p:nvPr/>
        </p:nvSpPr>
        <p:spPr>
          <a:xfrm>
            <a:off x="9161479" y="4431401"/>
            <a:ext cx="2957224" cy="160170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5AFDF1-E944-7742-B5C1-551424E29431}"/>
              </a:ext>
            </a:extLst>
          </p:cNvPr>
          <p:cNvSpPr/>
          <p:nvPr/>
        </p:nvSpPr>
        <p:spPr>
          <a:xfrm>
            <a:off x="217950" y="966952"/>
            <a:ext cx="8648827" cy="538129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D2DD968-2090-B04F-B5DF-F43A2DD213E3}"/>
              </a:ext>
            </a:extLst>
          </p:cNvPr>
          <p:cNvSpPr/>
          <p:nvPr/>
        </p:nvSpPr>
        <p:spPr>
          <a:xfrm>
            <a:off x="683167" y="1135671"/>
            <a:ext cx="7769361" cy="91770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C3FF04-B363-A74F-B476-36313FAAFB08}"/>
              </a:ext>
            </a:extLst>
          </p:cNvPr>
          <p:cNvSpPr txBox="1"/>
          <p:nvPr/>
        </p:nvSpPr>
        <p:spPr>
          <a:xfrm>
            <a:off x="799605" y="1119849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DataOps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7DF975-AB15-3D44-880E-CAC2001C9013}"/>
              </a:ext>
            </a:extLst>
          </p:cNvPr>
          <p:cNvSpPr txBox="1"/>
          <p:nvPr/>
        </p:nvSpPr>
        <p:spPr>
          <a:xfrm>
            <a:off x="776898" y="2705342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0A8B19-0084-FB4F-99FB-E51BD0E5A09D}"/>
              </a:ext>
            </a:extLst>
          </p:cNvPr>
          <p:cNvSpPr txBox="1"/>
          <p:nvPr/>
        </p:nvSpPr>
        <p:spPr>
          <a:xfrm>
            <a:off x="2285423" y="1216183"/>
            <a:ext cx="3215841" cy="815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algn="l"/>
            <a:r>
              <a:rPr lang="en-US" dirty="0" err="1">
                <a:solidFill>
                  <a:schemeClr val="accent2"/>
                </a:solidFill>
              </a:rPr>
              <a:t>COE_Refresh</a:t>
            </a:r>
            <a:endParaRPr lang="en-US" dirty="0">
              <a:solidFill>
                <a:schemeClr val="accent2"/>
              </a:solidFill>
            </a:endParaRPr>
          </a:p>
          <a:p>
            <a:pPr algn="l"/>
            <a:r>
              <a:rPr lang="en-US" dirty="0"/>
              <a:t>Runs </a:t>
            </a:r>
            <a:r>
              <a:rPr lang="en-US" dirty="0" err="1"/>
              <a:t>everytime</a:t>
            </a:r>
            <a:r>
              <a:rPr lang="en-US" dirty="0"/>
              <a:t> when DCS completes and sends trigger ‘</a:t>
            </a:r>
            <a:r>
              <a:rPr lang="en-US" b="1" dirty="0" err="1"/>
              <a:t>coe_refreshCompleted</a:t>
            </a:r>
            <a:r>
              <a:rPr lang="en-US" dirty="0"/>
              <a:t>’ to </a:t>
            </a:r>
            <a:r>
              <a:rPr lang="en-US" dirty="0" err="1"/>
              <a:t>data_integration</a:t>
            </a:r>
            <a:r>
              <a:rPr lang="en-US" dirty="0"/>
              <a:t> topic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58904F-013E-ED4A-9D88-39028FFC88B1}"/>
              </a:ext>
            </a:extLst>
          </p:cNvPr>
          <p:cNvSpPr txBox="1"/>
          <p:nvPr/>
        </p:nvSpPr>
        <p:spPr>
          <a:xfrm>
            <a:off x="4955807" y="5608535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Predictions CSV File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EA792B1-D05E-E74F-924C-2046765225BB}"/>
              </a:ext>
            </a:extLst>
          </p:cNvPr>
          <p:cNvSpPr txBox="1"/>
          <p:nvPr/>
        </p:nvSpPr>
        <p:spPr>
          <a:xfrm>
            <a:off x="8520852" y="5279350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Sqoop scores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23FB9B0-0CCE-CA4F-97E1-93E49DA698B5}"/>
              </a:ext>
            </a:extLst>
          </p:cNvPr>
          <p:cNvSpPr txBox="1"/>
          <p:nvPr/>
        </p:nvSpPr>
        <p:spPr>
          <a:xfrm>
            <a:off x="1597572" y="5597270"/>
            <a:ext cx="2549648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Feature Creation &amp; Scoring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426613E1-C21D-E248-8242-AE6FB863E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6438" y="1398053"/>
            <a:ext cx="609600" cy="6096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E7098BD-8AB7-EE4A-B114-CB636F5B60E4}"/>
              </a:ext>
            </a:extLst>
          </p:cNvPr>
          <p:cNvSpPr txBox="1"/>
          <p:nvPr/>
        </p:nvSpPr>
        <p:spPr>
          <a:xfrm>
            <a:off x="864250" y="6097137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ML Cluster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2E946D1-1F32-0344-B661-7A18FF7723AF}"/>
              </a:ext>
            </a:extLst>
          </p:cNvPr>
          <p:cNvSpPr/>
          <p:nvPr/>
        </p:nvSpPr>
        <p:spPr>
          <a:xfrm>
            <a:off x="615444" y="2256553"/>
            <a:ext cx="7904809" cy="266706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Data Integration Kafka 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960301-45A6-B645-A4AF-48D63A779B5E}"/>
              </a:ext>
            </a:extLst>
          </p:cNvPr>
          <p:cNvSpPr txBox="1"/>
          <p:nvPr/>
        </p:nvSpPr>
        <p:spPr>
          <a:xfrm>
            <a:off x="3447393" y="245944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F014D-B2B8-8444-A56B-7956F89AD8EE}"/>
              </a:ext>
            </a:extLst>
          </p:cNvPr>
          <p:cNvSpPr txBox="1"/>
          <p:nvPr/>
        </p:nvSpPr>
        <p:spPr>
          <a:xfrm>
            <a:off x="6306207" y="244893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2AA119C3-20E9-9E4E-9BDB-BE37ADE00A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9780" y="4702616"/>
            <a:ext cx="867132" cy="867132"/>
          </a:xfrm>
          <a:prstGeom prst="rect">
            <a:avLst/>
          </a:prstGeom>
        </p:spPr>
      </p:pic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30379646-3C9C-8C43-9595-62E802C252F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305950" y="5151672"/>
            <a:ext cx="4451649" cy="1296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828F6C4-08CC-564B-B62D-A645E8F0845D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rot="16200000" flipH="1">
            <a:off x="4466261" y="2154964"/>
            <a:ext cx="20317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2A836477-3746-324F-98FF-5981C647F313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 rot="16200000" flipH="1">
            <a:off x="4272831" y="2818276"/>
            <a:ext cx="59003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068052-85C8-D548-A9A4-B1B1E9CDD7EB}"/>
              </a:ext>
            </a:extLst>
          </p:cNvPr>
          <p:cNvSpPr/>
          <p:nvPr/>
        </p:nvSpPr>
        <p:spPr>
          <a:xfrm>
            <a:off x="615444" y="4270553"/>
            <a:ext cx="7914779" cy="166793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E7A6EB-DFED-9045-882F-A5A8D637269A}"/>
              </a:ext>
            </a:extLst>
          </p:cNvPr>
          <p:cNvSpPr txBox="1"/>
          <p:nvPr/>
        </p:nvSpPr>
        <p:spPr>
          <a:xfrm>
            <a:off x="864250" y="4290179"/>
            <a:ext cx="2549648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en-US" dirty="0" err="1"/>
              <a:t>SepsisModel</a:t>
            </a:r>
            <a:r>
              <a:rPr lang="en-US" dirty="0"/>
              <a:t> CCV Master Workflow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267E90-6C24-8549-B926-EC8E9587A6A9}"/>
              </a:ext>
            </a:extLst>
          </p:cNvPr>
          <p:cNvSpPr txBox="1"/>
          <p:nvPr/>
        </p:nvSpPr>
        <p:spPr>
          <a:xfrm>
            <a:off x="2204178" y="2945727"/>
            <a:ext cx="2035597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 err="1">
                <a:solidFill>
                  <a:schemeClr val="accent2"/>
                </a:solidFill>
              </a:rPr>
              <a:t>OAIOPS_CCV_Sepsis</a:t>
            </a:r>
            <a:r>
              <a:rPr lang="en-US" sz="1100" dirty="0">
                <a:solidFill>
                  <a:schemeClr val="accent2"/>
                </a:solidFill>
              </a:rPr>
              <a:t> Master Workflow</a:t>
            </a:r>
          </a:p>
          <a:p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AEB76C-F829-064A-B3EC-60DC38C292D5}"/>
              </a:ext>
            </a:extLst>
          </p:cNvPr>
          <p:cNvSpPr txBox="1"/>
          <p:nvPr/>
        </p:nvSpPr>
        <p:spPr>
          <a:xfrm>
            <a:off x="5654566" y="345790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70E3214-C6EE-3E40-9DB7-F7007D3C0367}"/>
              </a:ext>
            </a:extLst>
          </p:cNvPr>
          <p:cNvCxnSpPr>
            <a:cxnSpLocks/>
            <a:endCxn id="49" idx="0"/>
          </p:cNvCxnSpPr>
          <p:nvPr/>
        </p:nvCxnSpPr>
        <p:spPr>
          <a:xfrm rot="5400000">
            <a:off x="4360954" y="4058670"/>
            <a:ext cx="423764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693F0F7-5099-3A46-8ED7-80AE6D7FB29F}"/>
              </a:ext>
            </a:extLst>
          </p:cNvPr>
          <p:cNvSpPr/>
          <p:nvPr/>
        </p:nvSpPr>
        <p:spPr>
          <a:xfrm>
            <a:off x="2058763" y="2878198"/>
            <a:ext cx="3259471" cy="118495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3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E3F97A-48FC-1847-8831-5F63E3D1737D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Strategic Assignment - CAT Workflow</a:t>
            </a:r>
            <a:endParaRPr lang="en-US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2094AA4-AFD9-424E-90F6-B14918944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1188" y="4098001"/>
            <a:ext cx="867132" cy="86713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761F3C-5E28-8447-9CC6-2D65F191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7599" y="4227679"/>
            <a:ext cx="867130" cy="867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7B078-6D9D-AF4A-9121-A423F2D348FD}"/>
              </a:ext>
            </a:extLst>
          </p:cNvPr>
          <p:cNvSpPr txBox="1"/>
          <p:nvPr/>
        </p:nvSpPr>
        <p:spPr>
          <a:xfrm>
            <a:off x="10142339" y="3972544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 err="1">
                <a:solidFill>
                  <a:schemeClr val="accent6">
                    <a:lumMod val="25000"/>
                  </a:schemeClr>
                </a:solidFill>
              </a:rPr>
              <a:t>SQLServer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D2F066-CAE1-5F49-B705-006A961F1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350" y="4122076"/>
            <a:ext cx="867131" cy="86713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7FCC18-D394-8743-90C0-DF57857C738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023481" y="4533946"/>
            <a:ext cx="1269374" cy="21696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948A03-1EA9-0B40-9C76-FD499BF032E9}"/>
              </a:ext>
            </a:extLst>
          </p:cNvPr>
          <p:cNvCxnSpPr>
            <a:cxnSpLocks/>
          </p:cNvCxnSpPr>
          <p:nvPr/>
        </p:nvCxnSpPr>
        <p:spPr>
          <a:xfrm flipV="1">
            <a:off x="4159988" y="4531572"/>
            <a:ext cx="1074164" cy="2374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9368F82-A34F-CE48-90AC-A5C24107EDEC}"/>
              </a:ext>
            </a:extLst>
          </p:cNvPr>
          <p:cNvSpPr txBox="1"/>
          <p:nvPr/>
        </p:nvSpPr>
        <p:spPr>
          <a:xfrm>
            <a:off x="487328" y="4891606"/>
            <a:ext cx="2437253" cy="3604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Listener on ’Data Integration Topic’, triggers script on Mon., Wed &amp; Fri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DC2D38-AE79-3B44-ACCA-506AD663CB12}"/>
              </a:ext>
            </a:extLst>
          </p:cNvPr>
          <p:cNvSpPr txBox="1"/>
          <p:nvPr/>
        </p:nvSpPr>
        <p:spPr>
          <a:xfrm>
            <a:off x="8922172" y="3889747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SA DB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6055A96-D479-B449-878E-98D0681642B2}"/>
              </a:ext>
            </a:extLst>
          </p:cNvPr>
          <p:cNvSpPr/>
          <p:nvPr/>
        </p:nvSpPr>
        <p:spPr>
          <a:xfrm>
            <a:off x="483584" y="3596658"/>
            <a:ext cx="8197962" cy="1838839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D63848-D368-CA44-BF97-7D7D31C4B05C}"/>
              </a:ext>
            </a:extLst>
          </p:cNvPr>
          <p:cNvSpPr txBox="1"/>
          <p:nvPr/>
        </p:nvSpPr>
        <p:spPr>
          <a:xfrm>
            <a:off x="6472135" y="433539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871744A-C6B0-3B4B-BC0C-3CA1D5946D08}"/>
              </a:ext>
            </a:extLst>
          </p:cNvPr>
          <p:cNvSpPr/>
          <p:nvPr/>
        </p:nvSpPr>
        <p:spPr>
          <a:xfrm>
            <a:off x="9161479" y="3811296"/>
            <a:ext cx="2957224" cy="160170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7FD5B1-51ED-C24C-A24C-A2DDB43963CA}"/>
              </a:ext>
            </a:extLst>
          </p:cNvPr>
          <p:cNvCxnSpPr>
            <a:cxnSpLocks/>
            <a:stCxn id="74" idx="3"/>
            <a:endCxn id="8" idx="1"/>
          </p:cNvCxnSpPr>
          <p:nvPr/>
        </p:nvCxnSpPr>
        <p:spPr>
          <a:xfrm>
            <a:off x="6212674" y="4510590"/>
            <a:ext cx="1128514" cy="20977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5AFDF1-E944-7742-B5C1-551424E29431}"/>
              </a:ext>
            </a:extLst>
          </p:cNvPr>
          <p:cNvSpPr/>
          <p:nvPr/>
        </p:nvSpPr>
        <p:spPr>
          <a:xfrm>
            <a:off x="144380" y="1364201"/>
            <a:ext cx="8648827" cy="4532107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D2DD968-2090-B04F-B5DF-F43A2DD213E3}"/>
              </a:ext>
            </a:extLst>
          </p:cNvPr>
          <p:cNvSpPr/>
          <p:nvPr/>
        </p:nvSpPr>
        <p:spPr>
          <a:xfrm>
            <a:off x="599091" y="1827433"/>
            <a:ext cx="7977353" cy="107483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C3FF04-B363-A74F-B476-36313FAAFB08}"/>
              </a:ext>
            </a:extLst>
          </p:cNvPr>
          <p:cNvSpPr txBox="1"/>
          <p:nvPr/>
        </p:nvSpPr>
        <p:spPr>
          <a:xfrm>
            <a:off x="641952" y="1803026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DataOps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7DF975-AB15-3D44-880E-CAC2001C9013}"/>
              </a:ext>
            </a:extLst>
          </p:cNvPr>
          <p:cNvSpPr txBox="1"/>
          <p:nvPr/>
        </p:nvSpPr>
        <p:spPr>
          <a:xfrm>
            <a:off x="463643" y="3597432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0A8B19-0084-FB4F-99FB-E51BD0E5A09D}"/>
              </a:ext>
            </a:extLst>
          </p:cNvPr>
          <p:cNvSpPr txBox="1"/>
          <p:nvPr/>
        </p:nvSpPr>
        <p:spPr>
          <a:xfrm>
            <a:off x="2159301" y="1951910"/>
            <a:ext cx="2460882" cy="815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algn="l"/>
            <a:r>
              <a:rPr lang="en-US" dirty="0" err="1">
                <a:solidFill>
                  <a:schemeClr val="accent2"/>
                </a:solidFill>
              </a:rPr>
              <a:t>CRS_Denorm</a:t>
            </a:r>
            <a:r>
              <a:rPr lang="en-US" dirty="0">
                <a:solidFill>
                  <a:schemeClr val="accent2"/>
                </a:solidFill>
              </a:rPr>
              <a:t> Oozie Workflow:</a:t>
            </a:r>
          </a:p>
          <a:p>
            <a:pPr algn="l"/>
            <a:r>
              <a:rPr lang="en-US" dirty="0"/>
              <a:t>Run everyday at 8 PM and sends trigger to </a:t>
            </a:r>
            <a:r>
              <a:rPr lang="en-US" dirty="0" err="1"/>
              <a:t>data_integration</a:t>
            </a:r>
            <a:r>
              <a:rPr lang="en-US" dirty="0"/>
              <a:t> topic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58904F-013E-ED4A-9D88-39028FFC88B1}"/>
              </a:ext>
            </a:extLst>
          </p:cNvPr>
          <p:cNvSpPr txBox="1"/>
          <p:nvPr/>
        </p:nvSpPr>
        <p:spPr>
          <a:xfrm>
            <a:off x="7036854" y="4988430"/>
            <a:ext cx="1435319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Predictions CSV File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EA792B1-D05E-E74F-924C-2046765225BB}"/>
              </a:ext>
            </a:extLst>
          </p:cNvPr>
          <p:cNvSpPr txBox="1"/>
          <p:nvPr/>
        </p:nvSpPr>
        <p:spPr>
          <a:xfrm>
            <a:off x="8520852" y="4522611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Sqoop scores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23FB9B0-0CCE-CA4F-97E1-93E49DA698B5}"/>
              </a:ext>
            </a:extLst>
          </p:cNvPr>
          <p:cNvSpPr txBox="1"/>
          <p:nvPr/>
        </p:nvSpPr>
        <p:spPr>
          <a:xfrm>
            <a:off x="3184865" y="4977165"/>
            <a:ext cx="1435319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Runs ‘Domestic Assignment’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426613E1-C21D-E248-8242-AE6FB863E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0315" y="2133780"/>
            <a:ext cx="609600" cy="6096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E7098BD-8AB7-EE4A-B114-CB636F5B60E4}"/>
              </a:ext>
            </a:extLst>
          </p:cNvPr>
          <p:cNvSpPr txBox="1"/>
          <p:nvPr/>
        </p:nvSpPr>
        <p:spPr>
          <a:xfrm>
            <a:off x="463931" y="5661554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ML Cluster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2E946D1-1F32-0344-B661-7A18FF7723AF}"/>
              </a:ext>
            </a:extLst>
          </p:cNvPr>
          <p:cNvSpPr/>
          <p:nvPr/>
        </p:nvSpPr>
        <p:spPr>
          <a:xfrm>
            <a:off x="463643" y="3129087"/>
            <a:ext cx="8238923" cy="266706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Data Integration Kafka 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960301-45A6-B645-A4AF-48D63A779B5E}"/>
              </a:ext>
            </a:extLst>
          </p:cNvPr>
          <p:cNvSpPr txBox="1"/>
          <p:nvPr/>
        </p:nvSpPr>
        <p:spPr>
          <a:xfrm>
            <a:off x="3447393" y="315312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F014D-B2B8-8444-A56B-7956F89AD8EE}"/>
              </a:ext>
            </a:extLst>
          </p:cNvPr>
          <p:cNvSpPr txBox="1"/>
          <p:nvPr/>
        </p:nvSpPr>
        <p:spPr>
          <a:xfrm>
            <a:off x="6306207" y="314261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BB599C2-CE73-9743-B51C-7FACF2ABE458}"/>
              </a:ext>
            </a:extLst>
          </p:cNvPr>
          <p:cNvSpPr txBox="1"/>
          <p:nvPr/>
        </p:nvSpPr>
        <p:spPr>
          <a:xfrm>
            <a:off x="5234152" y="4922094"/>
            <a:ext cx="1435319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Runs ‘GWF Assignment’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2AA119C3-20E9-9E4E-9BDB-BE37ADE00A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92854" y="4082511"/>
            <a:ext cx="867132" cy="86713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82157DDB-0505-2B4F-ACF4-D938BBD178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5542" y="4077024"/>
            <a:ext cx="867132" cy="86713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DA1EFB0-5C64-914A-9C98-10E028DE577F}"/>
              </a:ext>
            </a:extLst>
          </p:cNvPr>
          <p:cNvSpPr txBox="1"/>
          <p:nvPr/>
        </p:nvSpPr>
        <p:spPr>
          <a:xfrm>
            <a:off x="4064110" y="3718796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Sqoop scores</a:t>
            </a: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24C00795-8A87-3F4F-983F-AB5761EDE550}"/>
              </a:ext>
            </a:extLst>
          </p:cNvPr>
          <p:cNvCxnSpPr>
            <a:stCxn id="71" idx="3"/>
            <a:endCxn id="11" idx="0"/>
          </p:cNvCxnSpPr>
          <p:nvPr/>
        </p:nvCxnSpPr>
        <p:spPr>
          <a:xfrm flipV="1">
            <a:off x="4159986" y="3972544"/>
            <a:ext cx="6970535" cy="543533"/>
          </a:xfrm>
          <a:prstGeom prst="bentConnector4">
            <a:avLst>
              <a:gd name="adj1" fmla="val 4764"/>
              <a:gd name="adj2" fmla="val 1420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30379646-3C9C-8C43-9595-62E802C252F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8208320" y="4531567"/>
            <a:ext cx="2549279" cy="1296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97598BB5-EB0D-E440-8B92-9BFAF3D1B4D1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rot="5400000">
            <a:off x="4472028" y="3013346"/>
            <a:ext cx="226819" cy="46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7E0BC9C5-05F0-4E47-B8A4-96E5054BF26E}"/>
              </a:ext>
            </a:extLst>
          </p:cNvPr>
          <p:cNvCxnSpPr>
            <a:cxnSpLocks/>
            <a:endCxn id="44" idx="0"/>
          </p:cNvCxnSpPr>
          <p:nvPr/>
        </p:nvCxnSpPr>
        <p:spPr>
          <a:xfrm rot="5400000">
            <a:off x="4519188" y="3532740"/>
            <a:ext cx="127295" cy="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429D182-F4C5-744F-9624-ECF424F1A695}"/>
              </a:ext>
            </a:extLst>
          </p:cNvPr>
          <p:cNvSpPr txBox="1"/>
          <p:nvPr/>
        </p:nvSpPr>
        <p:spPr>
          <a:xfrm>
            <a:off x="1705954" y="3638560"/>
            <a:ext cx="2549648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CAT Auditor Assignment Oozie Workflow</a:t>
            </a:r>
          </a:p>
        </p:txBody>
      </p:sp>
    </p:spTree>
    <p:extLst>
      <p:ext uri="{BB962C8B-B14F-4D97-AF65-F5344CB8AC3E}">
        <p14:creationId xmlns:p14="http://schemas.microsoft.com/office/powerpoint/2010/main" val="385459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69443-1C37-9444-A4F5-6FF2D200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892" y="6170249"/>
            <a:ext cx="484909" cy="274320"/>
          </a:xfrm>
        </p:spPr>
        <p:txBody>
          <a:bodyPr/>
          <a:lstStyle/>
          <a:p>
            <a:fld id="{375B67AB-4D0A-DB46-BDD3-8E63456CBF3D}" type="slidenum">
              <a:rPr lang="en-US" smtClean="0"/>
              <a:t>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E3F97A-48FC-1847-8831-5F63E3D1737D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Strategic Assignment - R3 Workflow</a:t>
            </a:r>
            <a:endParaRPr lang="en-US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2094AA4-AFD9-424E-90F6-B14918944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8818" y="4718106"/>
            <a:ext cx="867132" cy="86713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761F3C-5E28-8447-9CC6-2D65F191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7599" y="4847784"/>
            <a:ext cx="867130" cy="867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7B078-6D9D-AF4A-9121-A423F2D348FD}"/>
              </a:ext>
            </a:extLst>
          </p:cNvPr>
          <p:cNvSpPr txBox="1"/>
          <p:nvPr/>
        </p:nvSpPr>
        <p:spPr>
          <a:xfrm>
            <a:off x="10142339" y="4592649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 err="1">
                <a:solidFill>
                  <a:schemeClr val="accent6">
                    <a:lumMod val="25000"/>
                  </a:schemeClr>
                </a:solidFill>
              </a:rPr>
              <a:t>SQLServer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D2F066-CAE1-5F49-B705-006A961F1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4284" y="3113295"/>
            <a:ext cx="867131" cy="8671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948A03-1EA9-0B40-9C76-FD499BF032E9}"/>
              </a:ext>
            </a:extLst>
          </p:cNvPr>
          <p:cNvCxnSpPr>
            <a:cxnSpLocks/>
            <a:stCxn id="71" idx="3"/>
            <a:endCxn id="8" idx="1"/>
          </p:cNvCxnSpPr>
          <p:nvPr/>
        </p:nvCxnSpPr>
        <p:spPr>
          <a:xfrm>
            <a:off x="3066912" y="5136182"/>
            <a:ext cx="2371906" cy="15490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9368F82-A34F-CE48-90AC-A5C24107EDEC}"/>
              </a:ext>
            </a:extLst>
          </p:cNvPr>
          <p:cNvSpPr txBox="1"/>
          <p:nvPr/>
        </p:nvSpPr>
        <p:spPr>
          <a:xfrm>
            <a:off x="1877897" y="3378227"/>
            <a:ext cx="2437253" cy="3604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Listener on ’Data Integration Topic’, triggers workflow on Mon, Wed &amp; Fri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DC2D38-AE79-3B44-ACCA-506AD663CB12}"/>
              </a:ext>
            </a:extLst>
          </p:cNvPr>
          <p:cNvSpPr txBox="1"/>
          <p:nvPr/>
        </p:nvSpPr>
        <p:spPr>
          <a:xfrm>
            <a:off x="8922172" y="4509852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SA DB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6055A96-D479-B449-878E-98D0681642B2}"/>
              </a:ext>
            </a:extLst>
          </p:cNvPr>
          <p:cNvSpPr/>
          <p:nvPr/>
        </p:nvSpPr>
        <p:spPr>
          <a:xfrm>
            <a:off x="473074" y="2714247"/>
            <a:ext cx="8197962" cy="334135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D63848-D368-CA44-BF97-7D7D31C4B05C}"/>
              </a:ext>
            </a:extLst>
          </p:cNvPr>
          <p:cNvSpPr txBox="1"/>
          <p:nvPr/>
        </p:nvSpPr>
        <p:spPr>
          <a:xfrm>
            <a:off x="3949656" y="495549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871744A-C6B0-3B4B-BC0C-3CA1D5946D08}"/>
              </a:ext>
            </a:extLst>
          </p:cNvPr>
          <p:cNvSpPr/>
          <p:nvPr/>
        </p:nvSpPr>
        <p:spPr>
          <a:xfrm>
            <a:off x="9161479" y="4431401"/>
            <a:ext cx="2957224" cy="160170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5AFDF1-E944-7742-B5C1-551424E29431}"/>
              </a:ext>
            </a:extLst>
          </p:cNvPr>
          <p:cNvSpPr/>
          <p:nvPr/>
        </p:nvSpPr>
        <p:spPr>
          <a:xfrm>
            <a:off x="217950" y="966952"/>
            <a:ext cx="8648827" cy="538129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D2DD968-2090-B04F-B5DF-F43A2DD213E3}"/>
              </a:ext>
            </a:extLst>
          </p:cNvPr>
          <p:cNvSpPr/>
          <p:nvPr/>
        </p:nvSpPr>
        <p:spPr>
          <a:xfrm>
            <a:off x="683167" y="1135671"/>
            <a:ext cx="7769361" cy="91770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C3FF04-B363-A74F-B476-36313FAAFB08}"/>
              </a:ext>
            </a:extLst>
          </p:cNvPr>
          <p:cNvSpPr txBox="1"/>
          <p:nvPr/>
        </p:nvSpPr>
        <p:spPr>
          <a:xfrm>
            <a:off x="799605" y="1119849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DataOps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7DF975-AB15-3D44-880E-CAC2001C9013}"/>
              </a:ext>
            </a:extLst>
          </p:cNvPr>
          <p:cNvSpPr txBox="1"/>
          <p:nvPr/>
        </p:nvSpPr>
        <p:spPr>
          <a:xfrm>
            <a:off x="776898" y="2705342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0A8B19-0084-FB4F-99FB-E51BD0E5A09D}"/>
              </a:ext>
            </a:extLst>
          </p:cNvPr>
          <p:cNvSpPr txBox="1"/>
          <p:nvPr/>
        </p:nvSpPr>
        <p:spPr>
          <a:xfrm>
            <a:off x="2285424" y="1216183"/>
            <a:ext cx="2460882" cy="815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accent2"/>
                </a:solidFill>
              </a:rPr>
              <a:t>R3_HistPull Oozie workflow:</a:t>
            </a:r>
          </a:p>
          <a:p>
            <a:pPr algn="l"/>
            <a:r>
              <a:rPr lang="en-US" dirty="0"/>
              <a:t>Run everyday at 10 PM and sends trigger to </a:t>
            </a:r>
            <a:r>
              <a:rPr lang="en-US" dirty="0" err="1"/>
              <a:t>data_integration</a:t>
            </a:r>
            <a:r>
              <a:rPr lang="en-US" dirty="0"/>
              <a:t> topic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58904F-013E-ED4A-9D88-39028FFC88B1}"/>
              </a:ext>
            </a:extLst>
          </p:cNvPr>
          <p:cNvSpPr txBox="1"/>
          <p:nvPr/>
        </p:nvSpPr>
        <p:spPr>
          <a:xfrm>
            <a:off x="4955807" y="5608535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Predictions CSV File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EA792B1-D05E-E74F-924C-2046765225BB}"/>
              </a:ext>
            </a:extLst>
          </p:cNvPr>
          <p:cNvSpPr txBox="1"/>
          <p:nvPr/>
        </p:nvSpPr>
        <p:spPr>
          <a:xfrm>
            <a:off x="8520852" y="5279350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Sqoop scores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23FB9B0-0CCE-CA4F-97E1-93E49DA698B5}"/>
              </a:ext>
            </a:extLst>
          </p:cNvPr>
          <p:cNvSpPr txBox="1"/>
          <p:nvPr/>
        </p:nvSpPr>
        <p:spPr>
          <a:xfrm>
            <a:off x="1597572" y="5597270"/>
            <a:ext cx="2549648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Feature Creation &amp; Scoring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426613E1-C21D-E248-8242-AE6FB863E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6438" y="1398053"/>
            <a:ext cx="609600" cy="6096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E7098BD-8AB7-EE4A-B114-CB636F5B60E4}"/>
              </a:ext>
            </a:extLst>
          </p:cNvPr>
          <p:cNvSpPr txBox="1"/>
          <p:nvPr/>
        </p:nvSpPr>
        <p:spPr>
          <a:xfrm>
            <a:off x="864250" y="6097137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ML Cluster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2E946D1-1F32-0344-B661-7A18FF7723AF}"/>
              </a:ext>
            </a:extLst>
          </p:cNvPr>
          <p:cNvSpPr/>
          <p:nvPr/>
        </p:nvSpPr>
        <p:spPr>
          <a:xfrm>
            <a:off x="615444" y="2256553"/>
            <a:ext cx="7904809" cy="266706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Data Integration Kafka 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960301-45A6-B645-A4AF-48D63A779B5E}"/>
              </a:ext>
            </a:extLst>
          </p:cNvPr>
          <p:cNvSpPr txBox="1"/>
          <p:nvPr/>
        </p:nvSpPr>
        <p:spPr>
          <a:xfrm>
            <a:off x="3447393" y="245944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F014D-B2B8-8444-A56B-7956F89AD8EE}"/>
              </a:ext>
            </a:extLst>
          </p:cNvPr>
          <p:cNvSpPr txBox="1"/>
          <p:nvPr/>
        </p:nvSpPr>
        <p:spPr>
          <a:xfrm>
            <a:off x="6306207" y="244893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2AA119C3-20E9-9E4E-9BDB-BE37ADE00A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9780" y="4702616"/>
            <a:ext cx="867132" cy="867132"/>
          </a:xfrm>
          <a:prstGeom prst="rect">
            <a:avLst/>
          </a:prstGeom>
        </p:spPr>
      </p:pic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30379646-3C9C-8C43-9595-62E802C252F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305950" y="5151672"/>
            <a:ext cx="4451649" cy="1296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828F6C4-08CC-564B-B62D-A645E8F0845D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rot="16200000" flipH="1">
            <a:off x="4466261" y="2154964"/>
            <a:ext cx="20317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2A836477-3746-324F-98FF-5981C647F313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 rot="16200000" flipH="1">
            <a:off x="4272831" y="2818276"/>
            <a:ext cx="59003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068052-85C8-D548-A9A4-B1B1E9CDD7EB}"/>
              </a:ext>
            </a:extLst>
          </p:cNvPr>
          <p:cNvSpPr/>
          <p:nvPr/>
        </p:nvSpPr>
        <p:spPr>
          <a:xfrm>
            <a:off x="615444" y="4270553"/>
            <a:ext cx="7914779" cy="166793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E7A6EB-DFED-9045-882F-A5A8D637269A}"/>
              </a:ext>
            </a:extLst>
          </p:cNvPr>
          <p:cNvSpPr txBox="1"/>
          <p:nvPr/>
        </p:nvSpPr>
        <p:spPr>
          <a:xfrm>
            <a:off x="864250" y="4290179"/>
            <a:ext cx="2549648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R3 Auditor Assignment Oozie Workflow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267E90-6C24-8549-B926-EC8E9587A6A9}"/>
              </a:ext>
            </a:extLst>
          </p:cNvPr>
          <p:cNvSpPr txBox="1"/>
          <p:nvPr/>
        </p:nvSpPr>
        <p:spPr>
          <a:xfrm>
            <a:off x="2217268" y="2998672"/>
            <a:ext cx="2035597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R3 Strategic Assignment Oozie Workflow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AEB76C-F829-064A-B3EC-60DC38C292D5}"/>
              </a:ext>
            </a:extLst>
          </p:cNvPr>
          <p:cNvSpPr txBox="1"/>
          <p:nvPr/>
        </p:nvSpPr>
        <p:spPr>
          <a:xfrm>
            <a:off x="5654566" y="345790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70E3214-C6EE-3E40-9DB7-F7007D3C0367}"/>
              </a:ext>
            </a:extLst>
          </p:cNvPr>
          <p:cNvCxnSpPr>
            <a:cxnSpLocks/>
            <a:endCxn id="49" idx="0"/>
          </p:cNvCxnSpPr>
          <p:nvPr/>
        </p:nvCxnSpPr>
        <p:spPr>
          <a:xfrm rot="5400000">
            <a:off x="4360954" y="4058670"/>
            <a:ext cx="423764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693F0F7-5099-3A46-8ED7-80AE6D7FB29F}"/>
              </a:ext>
            </a:extLst>
          </p:cNvPr>
          <p:cNvSpPr/>
          <p:nvPr/>
        </p:nvSpPr>
        <p:spPr>
          <a:xfrm>
            <a:off x="2058763" y="2878198"/>
            <a:ext cx="3259471" cy="118495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7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E3F97A-48FC-1847-8831-5F63E3D1737D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Dupes - UHC CSP Monthly Workflow</a:t>
            </a:r>
            <a:endParaRPr lang="en-US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2094AA4-AFD9-424E-90F6-B14918944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32" y="4697086"/>
            <a:ext cx="867132" cy="86713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761F3C-5E28-8447-9CC6-2D65F191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6371" y="1180262"/>
            <a:ext cx="867130" cy="867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7B078-6D9D-AF4A-9121-A423F2D348FD}"/>
              </a:ext>
            </a:extLst>
          </p:cNvPr>
          <p:cNvSpPr txBox="1"/>
          <p:nvPr/>
        </p:nvSpPr>
        <p:spPr>
          <a:xfrm>
            <a:off x="5151111" y="925127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Hive DB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948A03-1EA9-0B40-9C76-FD499BF032E9}"/>
              </a:ext>
            </a:extLst>
          </p:cNvPr>
          <p:cNvCxnSpPr>
            <a:cxnSpLocks/>
            <a:stCxn id="71" idx="3"/>
            <a:endCxn id="8" idx="1"/>
          </p:cNvCxnSpPr>
          <p:nvPr/>
        </p:nvCxnSpPr>
        <p:spPr>
          <a:xfrm>
            <a:off x="7912145" y="5115162"/>
            <a:ext cx="931987" cy="15490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DC2D38-AE79-3B44-ACCA-506AD663CB12}"/>
              </a:ext>
            </a:extLst>
          </p:cNvPr>
          <p:cNvSpPr txBox="1"/>
          <p:nvPr/>
        </p:nvSpPr>
        <p:spPr>
          <a:xfrm>
            <a:off x="4065730" y="778215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ARD Cluster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D63848-D368-CA44-BF97-7D7D31C4B05C}"/>
              </a:ext>
            </a:extLst>
          </p:cNvPr>
          <p:cNvSpPr txBox="1"/>
          <p:nvPr/>
        </p:nvSpPr>
        <p:spPr>
          <a:xfrm>
            <a:off x="6892520" y="495549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871744A-C6B0-3B4B-BC0C-3CA1D5946D08}"/>
              </a:ext>
            </a:extLst>
          </p:cNvPr>
          <p:cNvSpPr/>
          <p:nvPr/>
        </p:nvSpPr>
        <p:spPr>
          <a:xfrm>
            <a:off x="4170251" y="763879"/>
            <a:ext cx="2957224" cy="160170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5AFDF1-E944-7742-B5C1-551424E29431}"/>
              </a:ext>
            </a:extLst>
          </p:cNvPr>
          <p:cNvSpPr/>
          <p:nvPr/>
        </p:nvSpPr>
        <p:spPr>
          <a:xfrm>
            <a:off x="864250" y="2638097"/>
            <a:ext cx="10549984" cy="3710150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D2DD968-2090-B04F-B5DF-F43A2DD213E3}"/>
              </a:ext>
            </a:extLst>
          </p:cNvPr>
          <p:cNvSpPr/>
          <p:nvPr/>
        </p:nvSpPr>
        <p:spPr>
          <a:xfrm>
            <a:off x="1274154" y="2901203"/>
            <a:ext cx="9835280" cy="85712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C3FF04-B363-A74F-B476-36313FAAFB08}"/>
              </a:ext>
            </a:extLst>
          </p:cNvPr>
          <p:cNvSpPr txBox="1"/>
          <p:nvPr/>
        </p:nvSpPr>
        <p:spPr>
          <a:xfrm>
            <a:off x="1102293" y="2877217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 err="1">
                <a:solidFill>
                  <a:schemeClr val="accent6">
                    <a:lumMod val="25000"/>
                  </a:schemeClr>
                </a:solidFill>
              </a:rPr>
              <a:t>DataOps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7DF975-AB15-3D44-880E-CAC2001C9013}"/>
              </a:ext>
            </a:extLst>
          </p:cNvPr>
          <p:cNvSpPr txBox="1"/>
          <p:nvPr/>
        </p:nvSpPr>
        <p:spPr>
          <a:xfrm>
            <a:off x="1086575" y="4295098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 err="1">
                <a:solidFill>
                  <a:schemeClr val="accent6">
                    <a:lumMod val="25000"/>
                  </a:schemeClr>
                </a:solidFill>
              </a:rPr>
              <a:t>MLOps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0A8B19-0084-FB4F-99FB-E51BD0E5A09D}"/>
              </a:ext>
            </a:extLst>
          </p:cNvPr>
          <p:cNvSpPr txBox="1"/>
          <p:nvPr/>
        </p:nvSpPr>
        <p:spPr>
          <a:xfrm>
            <a:off x="3846775" y="2921131"/>
            <a:ext cx="2460882" cy="815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accent2"/>
                </a:solidFill>
              </a:rPr>
              <a:t>BDR Process</a:t>
            </a:r>
          </a:p>
          <a:p>
            <a:pPr algn="l"/>
            <a:r>
              <a:rPr lang="en-US" dirty="0"/>
              <a:t>Transfers the delta data to ‘</a:t>
            </a:r>
            <a:r>
              <a:rPr lang="en-US" dirty="0" err="1"/>
              <a:t>uhc_ct</a:t>
            </a:r>
            <a:r>
              <a:rPr lang="en-US" dirty="0"/>
              <a:t>’ hive </a:t>
            </a:r>
            <a:r>
              <a:rPr lang="en-US" dirty="0" err="1"/>
              <a:t>db</a:t>
            </a:r>
            <a:r>
              <a:rPr lang="en-US" dirty="0"/>
              <a:t> everyday from AR&amp;D Cluster to ML Cluster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58904F-013E-ED4A-9D88-39028FFC88B1}"/>
              </a:ext>
            </a:extLst>
          </p:cNvPr>
          <p:cNvSpPr txBox="1"/>
          <p:nvPr/>
        </p:nvSpPr>
        <p:spPr>
          <a:xfrm>
            <a:off x="8361121" y="5545475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Creates Monthly Hive Tables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23FB9B0-0CCE-CA4F-97E1-93E49DA698B5}"/>
              </a:ext>
            </a:extLst>
          </p:cNvPr>
          <p:cNvSpPr txBox="1"/>
          <p:nvPr/>
        </p:nvSpPr>
        <p:spPr>
          <a:xfrm>
            <a:off x="6612146" y="5534210"/>
            <a:ext cx="1976364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Model Scoring – DR prediction API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426613E1-C21D-E248-8242-AE6FB863E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7789" y="3103001"/>
            <a:ext cx="609600" cy="6096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E7098BD-8AB7-EE4A-B114-CB636F5B60E4}"/>
              </a:ext>
            </a:extLst>
          </p:cNvPr>
          <p:cNvSpPr txBox="1"/>
          <p:nvPr/>
        </p:nvSpPr>
        <p:spPr>
          <a:xfrm>
            <a:off x="1274154" y="6094608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ML Cluster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960301-45A6-B645-A4AF-48D63A779B5E}"/>
              </a:ext>
            </a:extLst>
          </p:cNvPr>
          <p:cNvSpPr txBox="1"/>
          <p:nvPr/>
        </p:nvSpPr>
        <p:spPr>
          <a:xfrm>
            <a:off x="5008744" y="416439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F014D-B2B8-8444-A56B-7956F89AD8EE}"/>
              </a:ext>
            </a:extLst>
          </p:cNvPr>
          <p:cNvSpPr txBox="1"/>
          <p:nvPr/>
        </p:nvSpPr>
        <p:spPr>
          <a:xfrm>
            <a:off x="7867558" y="415387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2AA119C3-20E9-9E4E-9BDB-BE37ADE00A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5013" y="4681596"/>
            <a:ext cx="867132" cy="867132"/>
          </a:xfrm>
          <a:prstGeom prst="rect">
            <a:avLst/>
          </a:prstGeom>
        </p:spPr>
      </p:pic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30379646-3C9C-8C43-9595-62E802C252F6}"/>
              </a:ext>
            </a:extLst>
          </p:cNvPr>
          <p:cNvCxnSpPr>
            <a:cxnSpLocks/>
            <a:stCxn id="10" idx="2"/>
            <a:endCxn id="58" idx="0"/>
          </p:cNvCxnSpPr>
          <p:nvPr/>
        </p:nvCxnSpPr>
        <p:spPr>
          <a:xfrm rot="5400000">
            <a:off x="5768960" y="2470226"/>
            <a:ext cx="853811" cy="81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068052-85C8-D548-A9A4-B1B1E9CDD7EB}"/>
              </a:ext>
            </a:extLst>
          </p:cNvPr>
          <p:cNvSpPr/>
          <p:nvPr/>
        </p:nvSpPr>
        <p:spPr>
          <a:xfrm>
            <a:off x="1274154" y="4270553"/>
            <a:ext cx="9835280" cy="166793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E7A6EB-DFED-9045-882F-A5A8D637269A}"/>
              </a:ext>
            </a:extLst>
          </p:cNvPr>
          <p:cNvSpPr txBox="1"/>
          <p:nvPr/>
        </p:nvSpPr>
        <p:spPr>
          <a:xfrm>
            <a:off x="3438432" y="4256768"/>
            <a:ext cx="2549648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Dupes Monthly Oozie Workflow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BEB998B5-08D1-E84C-ABD5-ED242E4CBD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3813" y="4688854"/>
            <a:ext cx="867131" cy="8671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7CB2DD3-65FF-C44B-9055-AE3FC54DABD0}"/>
              </a:ext>
            </a:extLst>
          </p:cNvPr>
          <p:cNvSpPr txBox="1"/>
          <p:nvPr/>
        </p:nvSpPr>
        <p:spPr>
          <a:xfrm>
            <a:off x="2267436" y="5488728"/>
            <a:ext cx="228003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Manually triggered once a month after data is ingested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3905CA-A286-B54C-B171-BADF98B9E5D2}"/>
              </a:ext>
            </a:extLst>
          </p:cNvPr>
          <p:cNvCxnSpPr>
            <a:cxnSpLocks/>
            <a:stCxn id="42" idx="3"/>
            <a:endCxn id="54" idx="1"/>
          </p:cNvCxnSpPr>
          <p:nvPr/>
        </p:nvCxnSpPr>
        <p:spPr>
          <a:xfrm flipV="1">
            <a:off x="3930944" y="5112295"/>
            <a:ext cx="1035060" cy="10125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428D1F7-AB2E-F24D-BD2C-4B735EF680A1}"/>
              </a:ext>
            </a:extLst>
          </p:cNvPr>
          <p:cNvSpPr txBox="1"/>
          <p:nvPr/>
        </p:nvSpPr>
        <p:spPr>
          <a:xfrm>
            <a:off x="4360884" y="1474386"/>
            <a:ext cx="1627196" cy="70837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Ingestion Team ingests once a month and loads to ‘</a:t>
            </a:r>
            <a:r>
              <a:rPr lang="en-US" sz="1100" dirty="0" err="1">
                <a:solidFill>
                  <a:schemeClr val="accent6">
                    <a:lumMod val="25000"/>
                  </a:schemeClr>
                </a:solidFill>
              </a:rPr>
              <a:t>uhc_ct</a:t>
            </a:r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’ hive db.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3AB094-5334-C841-8F78-27CF8980163B}"/>
              </a:ext>
            </a:extLst>
          </p:cNvPr>
          <p:cNvSpPr txBox="1"/>
          <p:nvPr/>
        </p:nvSpPr>
        <p:spPr>
          <a:xfrm>
            <a:off x="4501620" y="5552015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Model Feature Creation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FC5A7619-A4C4-D541-98FC-43BEA3D595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6004" y="4626175"/>
            <a:ext cx="972240" cy="97224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19D5C0-EF70-CD43-853D-BE344794AACD}"/>
              </a:ext>
            </a:extLst>
          </p:cNvPr>
          <p:cNvCxnSpPr>
            <a:cxnSpLocks/>
          </p:cNvCxnSpPr>
          <p:nvPr/>
        </p:nvCxnSpPr>
        <p:spPr>
          <a:xfrm flipV="1">
            <a:off x="6026760" y="5096013"/>
            <a:ext cx="1035060" cy="10125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69443-1C37-9444-A4F5-6FF2D200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892" y="6170249"/>
            <a:ext cx="484909" cy="274320"/>
          </a:xfrm>
        </p:spPr>
        <p:txBody>
          <a:bodyPr/>
          <a:lstStyle/>
          <a:p>
            <a:fld id="{375B67AB-4D0A-DB46-BDD3-8E63456CBF3D}" type="slidenum">
              <a:rPr lang="en-US" smtClean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E3F97A-48FC-1847-8831-5F63E3D1737D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Dupes - UHC CSP Daily Workflow</a:t>
            </a:r>
            <a:endParaRPr lang="en-US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2094AA4-AFD9-424E-90F6-B14918944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5971" y="4697086"/>
            <a:ext cx="867132" cy="86713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761F3C-5E28-8447-9CC6-2D65F1919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7599" y="4847784"/>
            <a:ext cx="867130" cy="867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7B078-6D9D-AF4A-9121-A423F2D348FD}"/>
              </a:ext>
            </a:extLst>
          </p:cNvPr>
          <p:cNvSpPr txBox="1"/>
          <p:nvPr/>
        </p:nvSpPr>
        <p:spPr>
          <a:xfrm>
            <a:off x="10142339" y="4592649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 err="1">
                <a:solidFill>
                  <a:schemeClr val="accent6">
                    <a:lumMod val="25000"/>
                  </a:schemeClr>
                </a:solidFill>
              </a:rPr>
              <a:t>SQLServer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D2F066-CAE1-5F49-B705-006A961F13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4284" y="3113295"/>
            <a:ext cx="867131" cy="8671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948A03-1EA9-0B40-9C76-FD499BF032E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969279" y="5115162"/>
            <a:ext cx="1646692" cy="15490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9368F82-A34F-CE48-90AC-A5C24107EDEC}"/>
              </a:ext>
            </a:extLst>
          </p:cNvPr>
          <p:cNvSpPr txBox="1"/>
          <p:nvPr/>
        </p:nvSpPr>
        <p:spPr>
          <a:xfrm>
            <a:off x="2003368" y="3378227"/>
            <a:ext cx="2143852" cy="3604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Listener on ’Data Integration Topic’, loads Flags table to Hive 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DC2D38-AE79-3B44-ACCA-506AD663CB12}"/>
              </a:ext>
            </a:extLst>
          </p:cNvPr>
          <p:cNvSpPr txBox="1"/>
          <p:nvPr/>
        </p:nvSpPr>
        <p:spPr>
          <a:xfrm>
            <a:off x="8922172" y="4509852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Dupes DB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6055A96-D479-B449-878E-98D0681642B2}"/>
              </a:ext>
            </a:extLst>
          </p:cNvPr>
          <p:cNvSpPr/>
          <p:nvPr/>
        </p:nvSpPr>
        <p:spPr>
          <a:xfrm>
            <a:off x="473074" y="2714247"/>
            <a:ext cx="8197962" cy="334135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D63848-D368-CA44-BF97-7D7D31C4B05C}"/>
              </a:ext>
            </a:extLst>
          </p:cNvPr>
          <p:cNvSpPr txBox="1"/>
          <p:nvPr/>
        </p:nvSpPr>
        <p:spPr>
          <a:xfrm>
            <a:off x="3897104" y="495549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871744A-C6B0-3B4B-BC0C-3CA1D5946D08}"/>
              </a:ext>
            </a:extLst>
          </p:cNvPr>
          <p:cNvSpPr/>
          <p:nvPr/>
        </p:nvSpPr>
        <p:spPr>
          <a:xfrm>
            <a:off x="9161479" y="4431401"/>
            <a:ext cx="2957224" cy="160170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5AFDF1-E944-7742-B5C1-551424E29431}"/>
              </a:ext>
            </a:extLst>
          </p:cNvPr>
          <p:cNvSpPr/>
          <p:nvPr/>
        </p:nvSpPr>
        <p:spPr>
          <a:xfrm>
            <a:off x="217950" y="966952"/>
            <a:ext cx="8648827" cy="538129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D2DD968-2090-B04F-B5DF-F43A2DD213E3}"/>
              </a:ext>
            </a:extLst>
          </p:cNvPr>
          <p:cNvSpPr/>
          <p:nvPr/>
        </p:nvSpPr>
        <p:spPr>
          <a:xfrm>
            <a:off x="683167" y="1134865"/>
            <a:ext cx="7769361" cy="91851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C3FF04-B363-A74F-B476-36313FAAFB08}"/>
              </a:ext>
            </a:extLst>
          </p:cNvPr>
          <p:cNvSpPr txBox="1"/>
          <p:nvPr/>
        </p:nvSpPr>
        <p:spPr>
          <a:xfrm>
            <a:off x="799605" y="1119849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DataOps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7DF975-AB15-3D44-880E-CAC2001C9013}"/>
              </a:ext>
            </a:extLst>
          </p:cNvPr>
          <p:cNvSpPr txBox="1"/>
          <p:nvPr/>
        </p:nvSpPr>
        <p:spPr>
          <a:xfrm>
            <a:off x="776898" y="2705342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0A8B19-0084-FB4F-99FB-E51BD0E5A09D}"/>
              </a:ext>
            </a:extLst>
          </p:cNvPr>
          <p:cNvSpPr txBox="1"/>
          <p:nvPr/>
        </p:nvSpPr>
        <p:spPr>
          <a:xfrm>
            <a:off x="2285424" y="1216183"/>
            <a:ext cx="2460882" cy="815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algn="l"/>
            <a:r>
              <a:rPr lang="en-US" dirty="0">
                <a:solidFill>
                  <a:schemeClr val="accent2"/>
                </a:solidFill>
              </a:rPr>
              <a:t>Power Shell Script:</a:t>
            </a:r>
          </a:p>
          <a:p>
            <a:pPr algn="l"/>
            <a:r>
              <a:rPr lang="en-US" dirty="0"/>
              <a:t>Run everyday at 6 PM to load Flag tables and sends trigger to </a:t>
            </a:r>
            <a:r>
              <a:rPr lang="en-US" dirty="0" err="1"/>
              <a:t>data_integration</a:t>
            </a:r>
            <a:r>
              <a:rPr lang="en-US" dirty="0"/>
              <a:t> topic</a:t>
            </a:r>
          </a:p>
          <a:p>
            <a:pPr algn="l"/>
            <a:br>
              <a:rPr lang="en-US" dirty="0"/>
            </a:b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58904F-013E-ED4A-9D88-39028FFC88B1}"/>
              </a:ext>
            </a:extLst>
          </p:cNvPr>
          <p:cNvSpPr txBox="1"/>
          <p:nvPr/>
        </p:nvSpPr>
        <p:spPr>
          <a:xfrm>
            <a:off x="6132960" y="5545475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Reads Hive Tables and transfers data to SQL DB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EA792B1-D05E-E74F-924C-2046765225BB}"/>
              </a:ext>
            </a:extLst>
          </p:cNvPr>
          <p:cNvSpPr txBox="1"/>
          <p:nvPr/>
        </p:nvSpPr>
        <p:spPr>
          <a:xfrm>
            <a:off x="8520852" y="5279350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 err="1">
                <a:solidFill>
                  <a:schemeClr val="accent6">
                    <a:lumMod val="25000"/>
                  </a:schemeClr>
                </a:solidFill>
              </a:rPr>
              <a:t>Jdbc</a:t>
            </a:r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 transfer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23FB9B0-0CCE-CA4F-97E1-93E49DA698B5}"/>
              </a:ext>
            </a:extLst>
          </p:cNvPr>
          <p:cNvSpPr txBox="1"/>
          <p:nvPr/>
        </p:nvSpPr>
        <p:spPr>
          <a:xfrm>
            <a:off x="3699630" y="5555230"/>
            <a:ext cx="1976364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Reads monthly table and creates daily tables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426613E1-C21D-E248-8242-AE6FB863E2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6438" y="1398053"/>
            <a:ext cx="609600" cy="6096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E7098BD-8AB7-EE4A-B114-CB636F5B60E4}"/>
              </a:ext>
            </a:extLst>
          </p:cNvPr>
          <p:cNvSpPr txBox="1"/>
          <p:nvPr/>
        </p:nvSpPr>
        <p:spPr>
          <a:xfrm>
            <a:off x="864250" y="6097137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ML Cluster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2E946D1-1F32-0344-B661-7A18FF7723AF}"/>
              </a:ext>
            </a:extLst>
          </p:cNvPr>
          <p:cNvSpPr/>
          <p:nvPr/>
        </p:nvSpPr>
        <p:spPr>
          <a:xfrm>
            <a:off x="615444" y="2256553"/>
            <a:ext cx="7904809" cy="266706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Data Integration Kafka Topic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960301-45A6-B645-A4AF-48D63A779B5E}"/>
              </a:ext>
            </a:extLst>
          </p:cNvPr>
          <p:cNvSpPr txBox="1"/>
          <p:nvPr/>
        </p:nvSpPr>
        <p:spPr>
          <a:xfrm>
            <a:off x="3447393" y="245944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F014D-B2B8-8444-A56B-7956F89AD8EE}"/>
              </a:ext>
            </a:extLst>
          </p:cNvPr>
          <p:cNvSpPr txBox="1"/>
          <p:nvPr/>
        </p:nvSpPr>
        <p:spPr>
          <a:xfrm>
            <a:off x="6306207" y="244893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30379646-3C9C-8C43-9595-62E802C252F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7483103" y="5130652"/>
            <a:ext cx="3274496" cy="150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828F6C4-08CC-564B-B62D-A645E8F0845D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rot="16200000" flipH="1">
            <a:off x="4466261" y="2154964"/>
            <a:ext cx="20317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2A836477-3746-324F-98FF-5981C647F313}"/>
              </a:ext>
            </a:extLst>
          </p:cNvPr>
          <p:cNvCxnSpPr>
            <a:cxnSpLocks/>
            <a:stCxn id="62" idx="2"/>
            <a:endCxn id="12" idx="0"/>
          </p:cNvCxnSpPr>
          <p:nvPr/>
        </p:nvCxnSpPr>
        <p:spPr>
          <a:xfrm rot="16200000" flipH="1">
            <a:off x="4272831" y="2818276"/>
            <a:ext cx="59003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068052-85C8-D548-A9A4-B1B1E9CDD7EB}"/>
              </a:ext>
            </a:extLst>
          </p:cNvPr>
          <p:cNvSpPr/>
          <p:nvPr/>
        </p:nvSpPr>
        <p:spPr>
          <a:xfrm>
            <a:off x="615444" y="4270553"/>
            <a:ext cx="7914779" cy="166793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E7A6EB-DFED-9045-882F-A5A8D637269A}"/>
              </a:ext>
            </a:extLst>
          </p:cNvPr>
          <p:cNvSpPr txBox="1"/>
          <p:nvPr/>
        </p:nvSpPr>
        <p:spPr>
          <a:xfrm>
            <a:off x="864250" y="4290179"/>
            <a:ext cx="2549648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Daily Dupes Oozie Workflow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267E90-6C24-8549-B926-EC8E9587A6A9}"/>
              </a:ext>
            </a:extLst>
          </p:cNvPr>
          <p:cNvSpPr txBox="1"/>
          <p:nvPr/>
        </p:nvSpPr>
        <p:spPr>
          <a:xfrm>
            <a:off x="2217268" y="2998672"/>
            <a:ext cx="2035597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Dupes ODAR Oozie Workflow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AEB76C-F829-064A-B3EC-60DC38C292D5}"/>
              </a:ext>
            </a:extLst>
          </p:cNvPr>
          <p:cNvSpPr txBox="1"/>
          <p:nvPr/>
        </p:nvSpPr>
        <p:spPr>
          <a:xfrm>
            <a:off x="5654566" y="345790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693F0F7-5099-3A46-8ED7-80AE6D7FB29F}"/>
              </a:ext>
            </a:extLst>
          </p:cNvPr>
          <p:cNvSpPr/>
          <p:nvPr/>
        </p:nvSpPr>
        <p:spPr>
          <a:xfrm>
            <a:off x="1995703" y="2878198"/>
            <a:ext cx="3618751" cy="118495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BEB998B5-08D1-E84C-ABD5-ED242E4CBD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4739" y="4688854"/>
            <a:ext cx="867131" cy="8671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7CB2DD3-65FF-C44B-9055-AE3FC54DABD0}"/>
              </a:ext>
            </a:extLst>
          </p:cNvPr>
          <p:cNvSpPr txBox="1"/>
          <p:nvPr/>
        </p:nvSpPr>
        <p:spPr>
          <a:xfrm>
            <a:off x="774993" y="5488728"/>
            <a:ext cx="1976364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triggers at 00:15 EST and checks for Flag Tables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3905CA-A286-B54C-B171-BADF98B9E5D2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301870" y="5115162"/>
            <a:ext cx="1800277" cy="7258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29029187-AA44-CA43-B08C-6652C0641E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5178" y="4738611"/>
            <a:ext cx="819960" cy="8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69443-1C37-9444-A4F5-6FF2D200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713" y="6168177"/>
            <a:ext cx="484909" cy="274320"/>
          </a:xfrm>
        </p:spPr>
        <p:txBody>
          <a:bodyPr/>
          <a:lstStyle/>
          <a:p>
            <a:fld id="{375B67AB-4D0A-DB46-BDD3-8E63456CBF3D}" type="slidenum">
              <a:rPr lang="en-US" smtClean="0"/>
              <a:t>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E3F97A-48FC-1847-8831-5F63E3D1737D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CV – Realtime Workflow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7B078-6D9D-AF4A-9121-A423F2D348FD}"/>
              </a:ext>
            </a:extLst>
          </p:cNvPr>
          <p:cNvSpPr txBox="1"/>
          <p:nvPr/>
        </p:nvSpPr>
        <p:spPr>
          <a:xfrm>
            <a:off x="11606712" y="3008948"/>
            <a:ext cx="559205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Rabbit MQ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6055A96-D479-B449-878E-98D0681642B2}"/>
              </a:ext>
            </a:extLst>
          </p:cNvPr>
          <p:cNvSpPr/>
          <p:nvPr/>
        </p:nvSpPr>
        <p:spPr>
          <a:xfrm>
            <a:off x="1831621" y="1134865"/>
            <a:ext cx="8390981" cy="492073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D63848-D368-CA44-BF97-7D7D31C4B05C}"/>
              </a:ext>
            </a:extLst>
          </p:cNvPr>
          <p:cNvSpPr txBox="1"/>
          <p:nvPr/>
        </p:nvSpPr>
        <p:spPr>
          <a:xfrm>
            <a:off x="6570472" y="49085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871744A-C6B0-3B4B-BC0C-3CA1D5946D08}"/>
              </a:ext>
            </a:extLst>
          </p:cNvPr>
          <p:cNvSpPr/>
          <p:nvPr/>
        </p:nvSpPr>
        <p:spPr>
          <a:xfrm>
            <a:off x="11606713" y="868667"/>
            <a:ext cx="509136" cy="5162363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5AFDF1-E944-7742-B5C1-551424E29431}"/>
              </a:ext>
            </a:extLst>
          </p:cNvPr>
          <p:cNvSpPr/>
          <p:nvPr/>
        </p:nvSpPr>
        <p:spPr>
          <a:xfrm>
            <a:off x="699767" y="966952"/>
            <a:ext cx="10693940" cy="538129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D2DD968-2090-B04F-B5DF-F43A2DD213E3}"/>
              </a:ext>
            </a:extLst>
          </p:cNvPr>
          <p:cNvSpPr/>
          <p:nvPr/>
        </p:nvSpPr>
        <p:spPr>
          <a:xfrm>
            <a:off x="983435" y="1189729"/>
            <a:ext cx="580522" cy="489823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C3FF04-B363-A74F-B476-36313FAAFB08}"/>
              </a:ext>
            </a:extLst>
          </p:cNvPr>
          <p:cNvSpPr txBox="1"/>
          <p:nvPr/>
        </p:nvSpPr>
        <p:spPr>
          <a:xfrm>
            <a:off x="964880" y="1294872"/>
            <a:ext cx="621473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DataOps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7DF975-AB15-3D44-880E-CAC2001C9013}"/>
              </a:ext>
            </a:extLst>
          </p:cNvPr>
          <p:cNvSpPr txBox="1"/>
          <p:nvPr/>
        </p:nvSpPr>
        <p:spPr>
          <a:xfrm>
            <a:off x="2294540" y="1091444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0A8B19-0084-FB4F-99FB-E51BD0E5A09D}"/>
              </a:ext>
            </a:extLst>
          </p:cNvPr>
          <p:cNvSpPr txBox="1"/>
          <p:nvPr/>
        </p:nvSpPr>
        <p:spPr>
          <a:xfrm>
            <a:off x="942225" y="3313241"/>
            <a:ext cx="601442" cy="1829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algn="l"/>
            <a:r>
              <a:rPr lang="en-US" sz="900" dirty="0">
                <a:solidFill>
                  <a:schemeClr val="accent2"/>
                </a:solidFill>
              </a:rPr>
              <a:t>Rabbit MQ Connector</a:t>
            </a:r>
          </a:p>
          <a:p>
            <a:pPr algn="l"/>
            <a:endParaRPr lang="en-US" sz="900" dirty="0">
              <a:solidFill>
                <a:schemeClr val="accent2"/>
              </a:solidFill>
            </a:endParaRPr>
          </a:p>
          <a:p>
            <a:pPr algn="l"/>
            <a:r>
              <a:rPr lang="en-US" sz="900" dirty="0" err="1">
                <a:solidFill>
                  <a:schemeClr val="accent2"/>
                </a:solidFill>
              </a:rPr>
              <a:t>cv_restricted_incomingDatabatch</a:t>
            </a:r>
            <a:r>
              <a:rPr lang="en-US" sz="900" dirty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426613E1-C21D-E248-8242-AE6FB863E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48" y="1958661"/>
            <a:ext cx="518235" cy="5182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E7098BD-8AB7-EE4A-B114-CB636F5B60E4}"/>
              </a:ext>
            </a:extLst>
          </p:cNvPr>
          <p:cNvSpPr txBox="1"/>
          <p:nvPr/>
        </p:nvSpPr>
        <p:spPr>
          <a:xfrm>
            <a:off x="1362759" y="6106380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ML Cluster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960301-45A6-B645-A4AF-48D63A779B5E}"/>
              </a:ext>
            </a:extLst>
          </p:cNvPr>
          <p:cNvSpPr txBox="1"/>
          <p:nvPr/>
        </p:nvSpPr>
        <p:spPr>
          <a:xfrm>
            <a:off x="3117586" y="527774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F014D-B2B8-8444-A56B-7956F89AD8EE}"/>
              </a:ext>
            </a:extLst>
          </p:cNvPr>
          <p:cNvSpPr txBox="1"/>
          <p:nvPr/>
        </p:nvSpPr>
        <p:spPr>
          <a:xfrm>
            <a:off x="2843430" y="242058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30379646-3C9C-8C43-9595-62E802C252F6}"/>
              </a:ext>
            </a:extLst>
          </p:cNvPr>
          <p:cNvCxnSpPr>
            <a:cxnSpLocks/>
            <a:stCxn id="69" idx="3"/>
            <a:endCxn id="48" idx="1"/>
          </p:cNvCxnSpPr>
          <p:nvPr/>
        </p:nvCxnSpPr>
        <p:spPr>
          <a:xfrm flipV="1">
            <a:off x="11121159" y="3449849"/>
            <a:ext cx="485554" cy="1566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828F6C4-08CC-564B-B62D-A645E8F0845D}"/>
              </a:ext>
            </a:extLst>
          </p:cNvPr>
          <p:cNvCxnSpPr>
            <a:cxnSpLocks/>
          </p:cNvCxnSpPr>
          <p:nvPr/>
        </p:nvCxnSpPr>
        <p:spPr>
          <a:xfrm flipV="1">
            <a:off x="2778070" y="5178199"/>
            <a:ext cx="180407" cy="11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068052-85C8-D548-A9A4-B1B1E9CDD7EB}"/>
              </a:ext>
            </a:extLst>
          </p:cNvPr>
          <p:cNvSpPr/>
          <p:nvPr/>
        </p:nvSpPr>
        <p:spPr>
          <a:xfrm>
            <a:off x="6288405" y="1313269"/>
            <a:ext cx="1860380" cy="151544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E7A6EB-DFED-9045-882F-A5A8D637269A}"/>
              </a:ext>
            </a:extLst>
          </p:cNvPr>
          <p:cNvSpPr txBox="1"/>
          <p:nvPr/>
        </p:nvSpPr>
        <p:spPr>
          <a:xfrm>
            <a:off x="6532452" y="1494989"/>
            <a:ext cx="1463012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accent2"/>
                </a:solidFill>
              </a:defRPr>
            </a:lvl1pPr>
          </a:lstStyle>
          <a:p>
            <a:r>
              <a:rPr lang="en-US" dirty="0" err="1"/>
              <a:t>Streaming_MM_Coordinator</a:t>
            </a:r>
            <a:r>
              <a:rPr lang="en-US" dirty="0"/>
              <a:t> Oozie Workflow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267E90-6C24-8549-B926-EC8E9587A6A9}"/>
              </a:ext>
            </a:extLst>
          </p:cNvPr>
          <p:cNvSpPr txBox="1"/>
          <p:nvPr/>
        </p:nvSpPr>
        <p:spPr>
          <a:xfrm>
            <a:off x="3242739" y="1526828"/>
            <a:ext cx="1787775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 err="1">
                <a:solidFill>
                  <a:schemeClr val="accent2"/>
                </a:solidFill>
              </a:rPr>
              <a:t>Streaming_FL</a:t>
            </a:r>
            <a:r>
              <a:rPr lang="en-US" sz="1100" dirty="0">
                <a:solidFill>
                  <a:schemeClr val="accent2"/>
                </a:solidFill>
              </a:rPr>
              <a:t> Coordinator Oozie Workflow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AEB76C-F829-064A-B3EC-60DC38C292D5}"/>
              </a:ext>
            </a:extLst>
          </p:cNvPr>
          <p:cNvSpPr txBox="1"/>
          <p:nvPr/>
        </p:nvSpPr>
        <p:spPr>
          <a:xfrm>
            <a:off x="10706318" y="197775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693F0F7-5099-3A46-8ED7-80AE6D7FB29F}"/>
              </a:ext>
            </a:extLst>
          </p:cNvPr>
          <p:cNvSpPr/>
          <p:nvPr/>
        </p:nvSpPr>
        <p:spPr>
          <a:xfrm>
            <a:off x="3209730" y="1398053"/>
            <a:ext cx="1459754" cy="1535689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CB2DD3-65FF-C44B-9055-AE3FC54DABD0}"/>
              </a:ext>
            </a:extLst>
          </p:cNvPr>
          <p:cNvSpPr txBox="1"/>
          <p:nvPr/>
        </p:nvSpPr>
        <p:spPr>
          <a:xfrm>
            <a:off x="3242586" y="3821654"/>
            <a:ext cx="1526715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 err="1">
                <a:solidFill>
                  <a:schemeClr val="accent6">
                    <a:lumMod val="25000"/>
                  </a:schemeClr>
                </a:solidFill>
              </a:rPr>
              <a:t>cv_restricted_incomingDatabatch</a:t>
            </a:r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1A5419FA-435F-3E41-A4A0-AE629ADE4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7719" y="2378580"/>
            <a:ext cx="453227" cy="453227"/>
          </a:xfrm>
          <a:prstGeom prst="rect">
            <a:avLst/>
          </a:prstGeom>
        </p:spPr>
      </p:pic>
      <p:sp>
        <p:nvSpPr>
          <p:cNvPr id="46" name="Slide Number Placeholder 1">
            <a:extLst>
              <a:ext uri="{FF2B5EF4-FFF2-40B4-BE49-F238E27FC236}">
                <a16:creationId xmlns:a16="http://schemas.microsoft.com/office/drawing/2014/main" id="{FD98C9CB-01DB-9C42-8184-FF02822DACA7}"/>
              </a:ext>
            </a:extLst>
          </p:cNvPr>
          <p:cNvSpPr txBox="1">
            <a:spLocks/>
          </p:cNvSpPr>
          <p:nvPr/>
        </p:nvSpPr>
        <p:spPr>
          <a:xfrm>
            <a:off x="104208" y="617024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5B67AB-4D0A-DB46-BDD3-8E63456CBF3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467BD1-63A5-7A4D-B937-DE086D2F951F}"/>
              </a:ext>
            </a:extLst>
          </p:cNvPr>
          <p:cNvSpPr txBox="1"/>
          <p:nvPr/>
        </p:nvSpPr>
        <p:spPr>
          <a:xfrm>
            <a:off x="43901" y="2867662"/>
            <a:ext cx="595560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Rabbit MQ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D7F4108-5840-3344-B845-1215F949D1B0}"/>
              </a:ext>
            </a:extLst>
          </p:cNvPr>
          <p:cNvSpPr/>
          <p:nvPr/>
        </p:nvSpPr>
        <p:spPr>
          <a:xfrm>
            <a:off x="104207" y="870739"/>
            <a:ext cx="431953" cy="5162363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94043814-2A57-5842-83E5-23C47774B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56" y="2378581"/>
            <a:ext cx="408854" cy="408854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6E46A3B-1041-DE40-9233-67E81FA41C76}"/>
              </a:ext>
            </a:extLst>
          </p:cNvPr>
          <p:cNvSpPr/>
          <p:nvPr/>
        </p:nvSpPr>
        <p:spPr>
          <a:xfrm>
            <a:off x="10564017" y="1157365"/>
            <a:ext cx="557142" cy="489823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DA2325-A679-D141-9AAE-7EC02C0CDD10}"/>
              </a:ext>
            </a:extLst>
          </p:cNvPr>
          <p:cNvSpPr txBox="1"/>
          <p:nvPr/>
        </p:nvSpPr>
        <p:spPr>
          <a:xfrm>
            <a:off x="10462318" y="1289667"/>
            <a:ext cx="749819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DataOps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12125C-54EA-2E43-96AE-7513A6FC49FA}"/>
              </a:ext>
            </a:extLst>
          </p:cNvPr>
          <p:cNvSpPr txBox="1"/>
          <p:nvPr/>
        </p:nvSpPr>
        <p:spPr>
          <a:xfrm>
            <a:off x="10578920" y="3225026"/>
            <a:ext cx="577366" cy="15777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algn="l"/>
            <a:r>
              <a:rPr lang="en-US" sz="900" dirty="0">
                <a:solidFill>
                  <a:schemeClr val="accent2"/>
                </a:solidFill>
              </a:rPr>
              <a:t>Rabbit MQ Connector</a:t>
            </a:r>
          </a:p>
          <a:p>
            <a:pPr algn="l"/>
            <a:endParaRPr lang="en-US" sz="900" dirty="0">
              <a:solidFill>
                <a:schemeClr val="accent2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US" sz="900" dirty="0">
              <a:solidFill>
                <a:schemeClr val="accent2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sz="900" dirty="0" err="1">
                <a:solidFill>
                  <a:schemeClr val="accent2"/>
                </a:solidFill>
              </a:rPr>
              <a:t>cv_restricted_outgoingResponse_Batch</a:t>
            </a:r>
            <a:endParaRPr lang="en-US" sz="900" dirty="0">
              <a:solidFill>
                <a:schemeClr val="accent2"/>
              </a:solidFill>
            </a:endParaRPr>
          </a:p>
          <a:p>
            <a:pPr algn="l"/>
            <a:br>
              <a:rPr lang="en-US" sz="900" dirty="0"/>
            </a:br>
            <a:endParaRPr lang="en-US" sz="900" dirty="0"/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04C60E6-3990-6C45-A8D9-5225556EF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9340" y="2022159"/>
            <a:ext cx="535958" cy="53595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43D03D3E-8D4F-A04F-B27A-54388DB62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6166" y="2195853"/>
            <a:ext cx="623321" cy="62332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DA21AC6-7C66-3246-96B5-AC7479377A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64938" y="3126810"/>
            <a:ext cx="542857" cy="542857"/>
          </a:xfrm>
          <a:prstGeom prst="rect">
            <a:avLst/>
          </a:prstGeom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16983501-CA16-7544-A93B-9688A9D715D3}"/>
              </a:ext>
            </a:extLst>
          </p:cNvPr>
          <p:cNvCxnSpPr>
            <a:cxnSpLocks/>
            <a:stCxn id="160" idx="3"/>
            <a:endCxn id="60" idx="1"/>
          </p:cNvCxnSpPr>
          <p:nvPr/>
        </p:nvCxnSpPr>
        <p:spPr>
          <a:xfrm flipV="1">
            <a:off x="2778068" y="2165898"/>
            <a:ext cx="431662" cy="14457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9971E5A-B82F-5E44-928F-70DB345D4920}"/>
              </a:ext>
            </a:extLst>
          </p:cNvPr>
          <p:cNvSpPr txBox="1"/>
          <p:nvPr/>
        </p:nvSpPr>
        <p:spPr>
          <a:xfrm>
            <a:off x="2868273" y="4613862"/>
            <a:ext cx="1561858" cy="21638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sz="900" dirty="0" err="1"/>
              <a:t>cv_streaming_fl</a:t>
            </a:r>
            <a:r>
              <a:rPr lang="en-US" sz="900" dirty="0"/>
              <a:t> Consumer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858FFADB-192E-FD4E-81A1-CF8B454ECA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83858" y="3110691"/>
            <a:ext cx="460735" cy="46073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B94F7EA-B7BB-D54C-959C-FEE40CA97D09}"/>
              </a:ext>
            </a:extLst>
          </p:cNvPr>
          <p:cNvSpPr txBox="1"/>
          <p:nvPr/>
        </p:nvSpPr>
        <p:spPr>
          <a:xfrm>
            <a:off x="3988113" y="3105264"/>
            <a:ext cx="933660" cy="65596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 err="1">
                <a:solidFill>
                  <a:schemeClr val="accent6">
                    <a:lumMod val="25000"/>
                  </a:schemeClr>
                </a:solidFill>
              </a:rPr>
              <a:t>cv_restricted_deserialization_errors</a:t>
            </a:r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 Sink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15AA842-71C1-5041-9EAB-11CA47DA7F7D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3814226" y="2962912"/>
            <a:ext cx="10109" cy="147779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8177746-CD5D-E64E-938E-BDD937D353AB}"/>
              </a:ext>
            </a:extLst>
          </p:cNvPr>
          <p:cNvSpPr txBox="1"/>
          <p:nvPr/>
        </p:nvSpPr>
        <p:spPr>
          <a:xfrm>
            <a:off x="5191174" y="2413525"/>
            <a:ext cx="594024" cy="2551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Kafka Topic</a:t>
            </a:r>
          </a:p>
          <a:p>
            <a:endParaRPr lang="en-US" dirty="0"/>
          </a:p>
          <a:p>
            <a:r>
              <a:rPr lang="en-US" dirty="0"/>
              <a:t> “cv_restricted_Features_v3”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E9CE842-B1AD-9E4E-BD72-D0578C75C19D}"/>
              </a:ext>
            </a:extLst>
          </p:cNvPr>
          <p:cNvSpPr/>
          <p:nvPr/>
        </p:nvSpPr>
        <p:spPr>
          <a:xfrm>
            <a:off x="5155267" y="1470650"/>
            <a:ext cx="657090" cy="431243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282C40-1DCA-F64A-B869-76FAF8322829}"/>
              </a:ext>
            </a:extLst>
          </p:cNvPr>
          <p:cNvSpPr txBox="1"/>
          <p:nvPr/>
        </p:nvSpPr>
        <p:spPr>
          <a:xfrm>
            <a:off x="9290825" y="2274250"/>
            <a:ext cx="594024" cy="2551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Kafka Topic</a:t>
            </a:r>
          </a:p>
          <a:p>
            <a:endParaRPr lang="en-US" dirty="0"/>
          </a:p>
          <a:p>
            <a:r>
              <a:rPr lang="en-US" dirty="0"/>
              <a:t> “</a:t>
            </a:r>
            <a:r>
              <a:rPr lang="en-US" dirty="0" err="1"/>
              <a:t>cv_restricted_outgoing_response</a:t>
            </a:r>
            <a:r>
              <a:rPr lang="en-US" dirty="0"/>
              <a:t>”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257D31-BECF-B54F-A025-C947B952268D}"/>
              </a:ext>
            </a:extLst>
          </p:cNvPr>
          <p:cNvSpPr/>
          <p:nvPr/>
        </p:nvSpPr>
        <p:spPr>
          <a:xfrm>
            <a:off x="9254918" y="1331375"/>
            <a:ext cx="657090" cy="431243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9EC0B91B-78EF-CA47-92E8-7D45C1FBCE24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9912008" y="3487594"/>
            <a:ext cx="616844" cy="129448"/>
          </a:xfrm>
          <a:prstGeom prst="bentConnector3">
            <a:avLst>
              <a:gd name="adj1" fmla="val 33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Graphic 93">
            <a:extLst>
              <a:ext uri="{FF2B5EF4-FFF2-40B4-BE49-F238E27FC236}">
                <a16:creationId xmlns:a16="http://schemas.microsoft.com/office/drawing/2014/main" id="{7707514A-FB80-DC4E-838D-104E2AB016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94705" y="5105513"/>
            <a:ext cx="534575" cy="5345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962F622-50F4-8441-8C34-A523167CCDCB}"/>
              </a:ext>
            </a:extLst>
          </p:cNvPr>
          <p:cNvSpPr txBox="1"/>
          <p:nvPr/>
        </p:nvSpPr>
        <p:spPr>
          <a:xfrm>
            <a:off x="6701149" y="5159593"/>
            <a:ext cx="740854" cy="5058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dirty="0">
                <a:solidFill>
                  <a:schemeClr val="accent6">
                    <a:lumMod val="25000"/>
                  </a:schemeClr>
                </a:solidFill>
              </a:rPr>
              <a:t>Writes as Json Files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4143E28-98A2-8545-8F95-1ED8728268B1}"/>
              </a:ext>
            </a:extLst>
          </p:cNvPr>
          <p:cNvSpPr/>
          <p:nvPr/>
        </p:nvSpPr>
        <p:spPr>
          <a:xfrm>
            <a:off x="6007767" y="4708387"/>
            <a:ext cx="1423267" cy="1074702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BA68D1-23FF-3C4D-90AD-5EFCCC2086AC}"/>
              </a:ext>
            </a:extLst>
          </p:cNvPr>
          <p:cNvSpPr txBox="1"/>
          <p:nvPr/>
        </p:nvSpPr>
        <p:spPr>
          <a:xfrm>
            <a:off x="6166875" y="534661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6307C2-82D7-3942-A8F6-3D99C7037710}"/>
              </a:ext>
            </a:extLst>
          </p:cNvPr>
          <p:cNvSpPr txBox="1"/>
          <p:nvPr/>
        </p:nvSpPr>
        <p:spPr>
          <a:xfrm>
            <a:off x="6075731" y="4709349"/>
            <a:ext cx="1300050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 err="1">
                <a:solidFill>
                  <a:schemeClr val="accent6">
                    <a:lumMod val="25000"/>
                  </a:schemeClr>
                </a:solidFill>
              </a:rPr>
              <a:t>CV_restrictedFeature</a:t>
            </a:r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 Sink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F0D17FB6-E72E-7548-B5F3-DFDFD65CB5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2942" y="2961920"/>
            <a:ext cx="476048" cy="47604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1544690E-E5E3-F44E-ADAD-D96D9AF7508F}"/>
              </a:ext>
            </a:extLst>
          </p:cNvPr>
          <p:cNvSpPr txBox="1"/>
          <p:nvPr/>
        </p:nvSpPr>
        <p:spPr>
          <a:xfrm>
            <a:off x="6243776" y="3384452"/>
            <a:ext cx="933660" cy="471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 err="1">
                <a:solidFill>
                  <a:schemeClr val="accent6">
                    <a:lumMod val="25000"/>
                  </a:schemeClr>
                </a:solidFill>
              </a:rPr>
              <a:t>cv_restricted_DR_FailedScoringSink</a:t>
            </a:r>
            <a:endParaRPr lang="en-US" sz="900" dirty="0">
              <a:solidFill>
                <a:schemeClr val="accent6">
                  <a:lumMod val="25000"/>
                </a:schemeClr>
              </a:solidFill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7E0537C-3D65-154A-9240-F7B66F64BE4C}"/>
              </a:ext>
            </a:extLst>
          </p:cNvPr>
          <p:cNvCxnSpPr>
            <a:cxnSpLocks/>
          </p:cNvCxnSpPr>
          <p:nvPr/>
        </p:nvCxnSpPr>
        <p:spPr>
          <a:xfrm>
            <a:off x="6695959" y="2836401"/>
            <a:ext cx="0" cy="116143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Graphic 107">
            <a:extLst>
              <a:ext uri="{FF2B5EF4-FFF2-40B4-BE49-F238E27FC236}">
                <a16:creationId xmlns:a16="http://schemas.microsoft.com/office/drawing/2014/main" id="{3063E845-2E6A-8E46-BE4A-D00342A8D2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36058" y="3966726"/>
            <a:ext cx="491611" cy="491611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4E4458A-1AAB-7C44-B3A6-6E63F64CD158}"/>
              </a:ext>
            </a:extLst>
          </p:cNvPr>
          <p:cNvSpPr txBox="1"/>
          <p:nvPr/>
        </p:nvSpPr>
        <p:spPr>
          <a:xfrm>
            <a:off x="7599476" y="4124609"/>
            <a:ext cx="933660" cy="4711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dirty="0" err="1">
                <a:solidFill>
                  <a:schemeClr val="accent6">
                    <a:lumMod val="25000"/>
                  </a:schemeClr>
                </a:solidFill>
              </a:rPr>
              <a:t>CV_DR_scored_sink</a:t>
            </a:r>
            <a:endParaRPr lang="en-US" sz="800" dirty="0">
              <a:solidFill>
                <a:schemeClr val="accent6">
                  <a:lumMod val="25000"/>
                </a:schemeClr>
              </a:solidFill>
            </a:endParaRP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10667BEF-ADBC-834D-998E-D460B8B0334C}"/>
              </a:ext>
            </a:extLst>
          </p:cNvPr>
          <p:cNvCxnSpPr>
            <a:cxnSpLocks/>
            <a:stCxn id="60" idx="3"/>
            <a:endCxn id="84" idx="1"/>
          </p:cNvCxnSpPr>
          <p:nvPr/>
        </p:nvCxnSpPr>
        <p:spPr>
          <a:xfrm>
            <a:off x="4669484" y="2165898"/>
            <a:ext cx="485783" cy="1460971"/>
          </a:xfrm>
          <a:prstGeom prst="bentConnector3">
            <a:avLst>
              <a:gd name="adj1" fmla="val 705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D3C781D6-A27C-2144-B836-E0F4B5DBB6EC}"/>
              </a:ext>
            </a:extLst>
          </p:cNvPr>
          <p:cNvCxnSpPr>
            <a:cxnSpLocks/>
            <a:stCxn id="84" idx="3"/>
            <a:endCxn id="49" idx="1"/>
          </p:cNvCxnSpPr>
          <p:nvPr/>
        </p:nvCxnSpPr>
        <p:spPr>
          <a:xfrm flipV="1">
            <a:off x="5812357" y="2070991"/>
            <a:ext cx="476048" cy="15558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90BA579-C1C0-1846-BFC8-2A13AA292DA6}"/>
              </a:ext>
            </a:extLst>
          </p:cNvPr>
          <p:cNvSpPr txBox="1"/>
          <p:nvPr/>
        </p:nvSpPr>
        <p:spPr>
          <a:xfrm>
            <a:off x="8108571" y="486330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6EE6006-4DD1-E342-BDD1-4FD5746243D4}"/>
              </a:ext>
            </a:extLst>
          </p:cNvPr>
          <p:cNvSpPr txBox="1"/>
          <p:nvPr/>
        </p:nvSpPr>
        <p:spPr>
          <a:xfrm>
            <a:off x="7704974" y="530136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7B6AED0-824E-CF47-B5B6-CDFF715C8A11}"/>
              </a:ext>
            </a:extLst>
          </p:cNvPr>
          <p:cNvSpPr txBox="1"/>
          <p:nvPr/>
        </p:nvSpPr>
        <p:spPr>
          <a:xfrm>
            <a:off x="8206745" y="490759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A7222B61-B2FE-EE41-BB1F-2DCDC9DBB8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59689" y="5152307"/>
            <a:ext cx="502340" cy="502340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9BCCCE16-EEF8-4645-B311-0EE11CF2F03B}"/>
              </a:ext>
            </a:extLst>
          </p:cNvPr>
          <p:cNvSpPr txBox="1"/>
          <p:nvPr/>
        </p:nvSpPr>
        <p:spPr>
          <a:xfrm>
            <a:off x="8377349" y="5210991"/>
            <a:ext cx="740854" cy="5058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dirty="0">
                <a:solidFill>
                  <a:schemeClr val="accent6">
                    <a:lumMod val="25000"/>
                  </a:schemeClr>
                </a:solidFill>
              </a:rPr>
              <a:t>Writes as Json Files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6F30E2A-C522-AD4C-A6EB-821CC99AEEC5}"/>
              </a:ext>
            </a:extLst>
          </p:cNvPr>
          <p:cNvSpPr/>
          <p:nvPr/>
        </p:nvSpPr>
        <p:spPr>
          <a:xfrm>
            <a:off x="7724794" y="4707424"/>
            <a:ext cx="1403803" cy="1074702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1305EA1-8CA7-E14C-A3EE-DE02814CEE97}"/>
              </a:ext>
            </a:extLst>
          </p:cNvPr>
          <p:cNvSpPr txBox="1"/>
          <p:nvPr/>
        </p:nvSpPr>
        <p:spPr>
          <a:xfrm>
            <a:off x="7803148" y="534565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669D82A-692A-DC45-9A20-CC1BE41A9411}"/>
              </a:ext>
            </a:extLst>
          </p:cNvPr>
          <p:cNvSpPr txBox="1"/>
          <p:nvPr/>
        </p:nvSpPr>
        <p:spPr>
          <a:xfrm>
            <a:off x="7712004" y="4708386"/>
            <a:ext cx="1300050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 err="1">
                <a:solidFill>
                  <a:schemeClr val="accent6">
                    <a:lumMod val="25000"/>
                  </a:schemeClr>
                </a:solidFill>
              </a:rPr>
              <a:t>CV_outgoing_response</a:t>
            </a:r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 sink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142F5DB-681F-A14F-857B-C792C638FA1D}"/>
              </a:ext>
            </a:extLst>
          </p:cNvPr>
          <p:cNvSpPr txBox="1"/>
          <p:nvPr/>
        </p:nvSpPr>
        <p:spPr>
          <a:xfrm>
            <a:off x="9314086" y="5300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0211E8A-857B-8749-8C57-4B90B4208537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5822751" y="5245738"/>
            <a:ext cx="185016" cy="0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947B363-EF36-FB4A-9096-6147AD1CE31D}"/>
              </a:ext>
            </a:extLst>
          </p:cNvPr>
          <p:cNvCxnSpPr>
            <a:cxnSpLocks/>
            <a:endCxn id="134" idx="3"/>
          </p:cNvCxnSpPr>
          <p:nvPr/>
        </p:nvCxnSpPr>
        <p:spPr>
          <a:xfrm flipH="1">
            <a:off x="9128597" y="5244775"/>
            <a:ext cx="126321" cy="0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5013480-E147-1547-A4DF-0387368D0E68}"/>
              </a:ext>
            </a:extLst>
          </p:cNvPr>
          <p:cNvSpPr txBox="1"/>
          <p:nvPr/>
        </p:nvSpPr>
        <p:spPr>
          <a:xfrm>
            <a:off x="2156885" y="2398345"/>
            <a:ext cx="594024" cy="2551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Kafka Topic</a:t>
            </a:r>
          </a:p>
          <a:p>
            <a:endParaRPr lang="en-US" dirty="0"/>
          </a:p>
          <a:p>
            <a:r>
              <a:rPr lang="en-US" dirty="0"/>
              <a:t> “</a:t>
            </a:r>
            <a:r>
              <a:rPr lang="en-US" dirty="0" err="1"/>
              <a:t>cv_restricted_incomoingData</a:t>
            </a:r>
            <a:r>
              <a:rPr lang="en-US" dirty="0"/>
              <a:t>”</a:t>
            </a: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561DB59-4C87-234A-8CDB-96E1936EBDFE}"/>
              </a:ext>
            </a:extLst>
          </p:cNvPr>
          <p:cNvSpPr/>
          <p:nvPr/>
        </p:nvSpPr>
        <p:spPr>
          <a:xfrm>
            <a:off x="2120978" y="1455470"/>
            <a:ext cx="657090" cy="431243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Elbow Connector 166">
            <a:extLst>
              <a:ext uri="{FF2B5EF4-FFF2-40B4-BE49-F238E27FC236}">
                <a16:creationId xmlns:a16="http://schemas.microsoft.com/office/drawing/2014/main" id="{87F7B09A-CC18-3741-BD2A-E053F11A6FB5}"/>
              </a:ext>
            </a:extLst>
          </p:cNvPr>
          <p:cNvCxnSpPr>
            <a:cxnSpLocks/>
            <a:stCxn id="58" idx="3"/>
            <a:endCxn id="44" idx="1"/>
          </p:cNvCxnSpPr>
          <p:nvPr/>
        </p:nvCxnSpPr>
        <p:spPr>
          <a:xfrm flipV="1">
            <a:off x="1563957" y="3595234"/>
            <a:ext cx="267664" cy="436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BE98E7B9-C41B-6B47-9FB7-A2506D726028}"/>
              </a:ext>
            </a:extLst>
          </p:cNvPr>
          <p:cNvSpPr txBox="1"/>
          <p:nvPr/>
        </p:nvSpPr>
        <p:spPr>
          <a:xfrm>
            <a:off x="8364271" y="1736490"/>
            <a:ext cx="594024" cy="181095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Kafka Topic</a:t>
            </a:r>
          </a:p>
          <a:p>
            <a:endParaRPr lang="en-US" dirty="0"/>
          </a:p>
          <a:p>
            <a:r>
              <a:rPr lang="en-US" dirty="0"/>
              <a:t> “cv_restricted_DR_Scored_v3”</a:t>
            </a:r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604C7765-F460-C84C-A30A-10DD1FA0A4F8}"/>
              </a:ext>
            </a:extLst>
          </p:cNvPr>
          <p:cNvSpPr/>
          <p:nvPr/>
        </p:nvSpPr>
        <p:spPr>
          <a:xfrm>
            <a:off x="8348541" y="1335364"/>
            <a:ext cx="657090" cy="249181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Elbow Connector 179">
            <a:extLst>
              <a:ext uri="{FF2B5EF4-FFF2-40B4-BE49-F238E27FC236}">
                <a16:creationId xmlns:a16="http://schemas.microsoft.com/office/drawing/2014/main" id="{61FBA987-BA0E-7F47-BC49-FF4A881E7F7D}"/>
              </a:ext>
            </a:extLst>
          </p:cNvPr>
          <p:cNvCxnSpPr>
            <a:cxnSpLocks/>
            <a:endCxn id="108" idx="0"/>
          </p:cNvCxnSpPr>
          <p:nvPr/>
        </p:nvCxnSpPr>
        <p:spPr>
          <a:xfrm rot="16200000" flipH="1">
            <a:off x="8609703" y="3894564"/>
            <a:ext cx="139545" cy="47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184">
            <a:extLst>
              <a:ext uri="{FF2B5EF4-FFF2-40B4-BE49-F238E27FC236}">
                <a16:creationId xmlns:a16="http://schemas.microsoft.com/office/drawing/2014/main" id="{EE11D1CE-76D1-9C45-92CB-90A53E1FB360}"/>
              </a:ext>
            </a:extLst>
          </p:cNvPr>
          <p:cNvCxnSpPr>
            <a:cxnSpLocks/>
            <a:stCxn id="49" idx="3"/>
            <a:endCxn id="176" idx="1"/>
          </p:cNvCxnSpPr>
          <p:nvPr/>
        </p:nvCxnSpPr>
        <p:spPr>
          <a:xfrm>
            <a:off x="8148785" y="2070991"/>
            <a:ext cx="215486" cy="5709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A1B28925-A373-8240-A759-C509EE900789}"/>
              </a:ext>
            </a:extLst>
          </p:cNvPr>
          <p:cNvCxnSpPr>
            <a:cxnSpLocks/>
            <a:stCxn id="49" idx="3"/>
            <a:endCxn id="86" idx="0"/>
          </p:cNvCxnSpPr>
          <p:nvPr/>
        </p:nvCxnSpPr>
        <p:spPr>
          <a:xfrm flipV="1">
            <a:off x="8148785" y="1331375"/>
            <a:ext cx="1434678" cy="739616"/>
          </a:xfrm>
          <a:prstGeom prst="bentConnector4">
            <a:avLst>
              <a:gd name="adj1" fmla="val 7629"/>
              <a:gd name="adj2" fmla="val 1162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>
            <a:extLst>
              <a:ext uri="{FF2B5EF4-FFF2-40B4-BE49-F238E27FC236}">
                <a16:creationId xmlns:a16="http://schemas.microsoft.com/office/drawing/2014/main" id="{0FFDEE31-1DE1-FF48-8FE7-E84C1EFD9BAC}"/>
              </a:ext>
            </a:extLst>
          </p:cNvPr>
          <p:cNvCxnSpPr>
            <a:cxnSpLocks/>
            <a:stCxn id="60" idx="3"/>
            <a:endCxn id="86" idx="0"/>
          </p:cNvCxnSpPr>
          <p:nvPr/>
        </p:nvCxnSpPr>
        <p:spPr>
          <a:xfrm flipV="1">
            <a:off x="4669484" y="1331375"/>
            <a:ext cx="4913979" cy="834523"/>
          </a:xfrm>
          <a:prstGeom prst="bentConnector4">
            <a:avLst>
              <a:gd name="adj1" fmla="val 6861"/>
              <a:gd name="adj2" fmla="val 1154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Elbow Connector 209">
            <a:extLst>
              <a:ext uri="{FF2B5EF4-FFF2-40B4-BE49-F238E27FC236}">
                <a16:creationId xmlns:a16="http://schemas.microsoft.com/office/drawing/2014/main" id="{7D36E1DB-3674-C74C-B970-B5D7427004CF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536160" y="3451921"/>
            <a:ext cx="447275" cy="2743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779B228-E47E-C741-BD33-53E41A1EBEF2}"/>
              </a:ext>
            </a:extLst>
          </p:cNvPr>
          <p:cNvSpPr txBox="1"/>
          <p:nvPr/>
        </p:nvSpPr>
        <p:spPr>
          <a:xfrm>
            <a:off x="12066" y="1136828"/>
            <a:ext cx="621473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sz="1200" dirty="0"/>
              <a:t>CV Team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3D5495F-B54D-0F48-8E66-4CD5B53FA716}"/>
              </a:ext>
            </a:extLst>
          </p:cNvPr>
          <p:cNvSpPr txBox="1"/>
          <p:nvPr/>
        </p:nvSpPr>
        <p:spPr>
          <a:xfrm>
            <a:off x="11562972" y="1133620"/>
            <a:ext cx="621473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sz="1200" dirty="0"/>
              <a:t>CV Team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1970648-4EF5-6C4C-9482-92E78C7A6A97}"/>
              </a:ext>
            </a:extLst>
          </p:cNvPr>
          <p:cNvSpPr txBox="1"/>
          <p:nvPr/>
        </p:nvSpPr>
        <p:spPr>
          <a:xfrm>
            <a:off x="7265129" y="3644014"/>
            <a:ext cx="1020251" cy="4711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DR API for model scoring</a:t>
            </a:r>
          </a:p>
        </p:txBody>
      </p:sp>
      <p:pic>
        <p:nvPicPr>
          <p:cNvPr id="225" name="Graphic 224">
            <a:extLst>
              <a:ext uri="{FF2B5EF4-FFF2-40B4-BE49-F238E27FC236}">
                <a16:creationId xmlns:a16="http://schemas.microsoft.com/office/drawing/2014/main" id="{F2ECE37A-1D8C-B949-88AB-D08E7A5A0C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09754" y="2124176"/>
            <a:ext cx="581512" cy="581512"/>
          </a:xfrm>
          <a:prstGeom prst="rect">
            <a:avLst/>
          </a:prstGeom>
        </p:spPr>
      </p:pic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6FE2DCBE-988A-CD40-95FC-9860FABE3DAF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7736367" y="2813977"/>
            <a:ext cx="0" cy="312833"/>
          </a:xfrm>
          <a:prstGeom prst="straightConnector1">
            <a:avLst/>
          </a:prstGeom>
          <a:ln w="12700">
            <a:solidFill>
              <a:schemeClr val="accent6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BE83040-DAAF-D044-A5A9-8C93DD822DB7}"/>
              </a:ext>
            </a:extLst>
          </p:cNvPr>
          <p:cNvSpPr txBox="1"/>
          <p:nvPr/>
        </p:nvSpPr>
        <p:spPr>
          <a:xfrm>
            <a:off x="3527262" y="47949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id="{B13ECBC6-1147-8643-8F31-AA867A6D49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04548" y="5065702"/>
            <a:ext cx="558843" cy="558843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EF9D75D8-733F-254B-8375-79803572F183}"/>
              </a:ext>
            </a:extLst>
          </p:cNvPr>
          <p:cNvSpPr txBox="1"/>
          <p:nvPr/>
        </p:nvSpPr>
        <p:spPr>
          <a:xfrm>
            <a:off x="3675215" y="5126579"/>
            <a:ext cx="706843" cy="3615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dirty="0">
                <a:solidFill>
                  <a:schemeClr val="accent6">
                    <a:lumMod val="25000"/>
                  </a:schemeClr>
                </a:solidFill>
              </a:rPr>
              <a:t>Writes as Json Files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EE087CF-C3FD-5A48-8C77-08C2EBB6CEDB}"/>
              </a:ext>
            </a:extLst>
          </p:cNvPr>
          <p:cNvSpPr/>
          <p:nvPr/>
        </p:nvSpPr>
        <p:spPr>
          <a:xfrm>
            <a:off x="2964557" y="4610029"/>
            <a:ext cx="1404987" cy="1103353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E8AFF17-0D1F-AA42-B39D-10BB96541786}"/>
              </a:ext>
            </a:extLst>
          </p:cNvPr>
          <p:cNvSpPr txBox="1"/>
          <p:nvPr/>
        </p:nvSpPr>
        <p:spPr>
          <a:xfrm>
            <a:off x="3123665" y="52330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2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69443-1C37-9444-A4F5-6FF2D200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6713" y="6168177"/>
            <a:ext cx="484909" cy="274320"/>
          </a:xfrm>
        </p:spPr>
        <p:txBody>
          <a:bodyPr/>
          <a:lstStyle/>
          <a:p>
            <a:fld id="{375B67AB-4D0A-DB46-BDD3-8E63456CBF3D}" type="slidenum">
              <a:rPr lang="en-US" smtClean="0"/>
              <a:t>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E3F97A-48FC-1847-8831-5F63E3D1737D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Chart Navigator CAC – Realtime Workflow</a:t>
            </a:r>
            <a:endParaRPr lang="en-US" b="1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2094AA4-AFD9-424E-90F6-B14918944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3386" y="5129171"/>
            <a:ext cx="523006" cy="5230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7B078-6D9D-AF4A-9121-A423F2D348FD}"/>
              </a:ext>
            </a:extLst>
          </p:cNvPr>
          <p:cNvSpPr txBox="1"/>
          <p:nvPr/>
        </p:nvSpPr>
        <p:spPr>
          <a:xfrm>
            <a:off x="11606712" y="3008948"/>
            <a:ext cx="559205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Rabbit MQ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6055A96-D479-B449-878E-98D0681642B2}"/>
              </a:ext>
            </a:extLst>
          </p:cNvPr>
          <p:cNvSpPr/>
          <p:nvPr/>
        </p:nvSpPr>
        <p:spPr>
          <a:xfrm>
            <a:off x="1831621" y="1134865"/>
            <a:ext cx="8390981" cy="492073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D63848-D368-CA44-BF97-7D7D31C4B05C}"/>
              </a:ext>
            </a:extLst>
          </p:cNvPr>
          <p:cNvSpPr txBox="1"/>
          <p:nvPr/>
        </p:nvSpPr>
        <p:spPr>
          <a:xfrm>
            <a:off x="6175740" y="614068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871744A-C6B0-3B4B-BC0C-3CA1D5946D08}"/>
              </a:ext>
            </a:extLst>
          </p:cNvPr>
          <p:cNvSpPr/>
          <p:nvPr/>
        </p:nvSpPr>
        <p:spPr>
          <a:xfrm>
            <a:off x="11606713" y="868667"/>
            <a:ext cx="509136" cy="5162363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5AFDF1-E944-7742-B5C1-551424E29431}"/>
              </a:ext>
            </a:extLst>
          </p:cNvPr>
          <p:cNvSpPr/>
          <p:nvPr/>
        </p:nvSpPr>
        <p:spPr>
          <a:xfrm>
            <a:off x="699767" y="966952"/>
            <a:ext cx="10693940" cy="538129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D2DD968-2090-B04F-B5DF-F43A2DD213E3}"/>
              </a:ext>
            </a:extLst>
          </p:cNvPr>
          <p:cNvSpPr/>
          <p:nvPr/>
        </p:nvSpPr>
        <p:spPr>
          <a:xfrm>
            <a:off x="983435" y="1189729"/>
            <a:ext cx="580522" cy="489823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C3FF04-B363-A74F-B476-36313FAAFB08}"/>
              </a:ext>
            </a:extLst>
          </p:cNvPr>
          <p:cNvSpPr txBox="1"/>
          <p:nvPr/>
        </p:nvSpPr>
        <p:spPr>
          <a:xfrm>
            <a:off x="964880" y="1294872"/>
            <a:ext cx="621473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DataOps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7DF975-AB15-3D44-880E-CAC2001C9013}"/>
              </a:ext>
            </a:extLst>
          </p:cNvPr>
          <p:cNvSpPr txBox="1"/>
          <p:nvPr/>
        </p:nvSpPr>
        <p:spPr>
          <a:xfrm>
            <a:off x="2294540" y="1091444"/>
            <a:ext cx="1295051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MLOps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0A8B19-0084-FB4F-99FB-E51BD0E5A09D}"/>
              </a:ext>
            </a:extLst>
          </p:cNvPr>
          <p:cNvSpPr txBox="1"/>
          <p:nvPr/>
        </p:nvSpPr>
        <p:spPr>
          <a:xfrm>
            <a:off x="942225" y="3313241"/>
            <a:ext cx="601442" cy="1829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algn="l"/>
            <a:r>
              <a:rPr lang="en-US" sz="900" dirty="0">
                <a:solidFill>
                  <a:schemeClr val="accent2"/>
                </a:solidFill>
              </a:rPr>
              <a:t>Rabbit MQ Connector</a:t>
            </a:r>
          </a:p>
          <a:p>
            <a:pPr algn="l"/>
            <a:endParaRPr lang="en-US" sz="900" dirty="0">
              <a:solidFill>
                <a:schemeClr val="accent2"/>
              </a:solidFill>
            </a:endParaRPr>
          </a:p>
          <a:p>
            <a:pPr algn="l"/>
            <a:r>
              <a:rPr lang="en-US" sz="900" dirty="0" err="1">
                <a:solidFill>
                  <a:schemeClr val="accent2"/>
                </a:solidFill>
              </a:rPr>
              <a:t>cn_cac_incomingData</a:t>
            </a:r>
            <a:endParaRPr lang="en-US" sz="900" dirty="0">
              <a:solidFill>
                <a:schemeClr val="accent2"/>
              </a:solidFill>
            </a:endParaRPr>
          </a:p>
          <a:p>
            <a:pPr algn="l"/>
            <a:r>
              <a:rPr lang="en-US" sz="9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58904F-013E-ED4A-9D88-39028FFC88B1}"/>
              </a:ext>
            </a:extLst>
          </p:cNvPr>
          <p:cNvSpPr txBox="1"/>
          <p:nvPr/>
        </p:nvSpPr>
        <p:spPr>
          <a:xfrm>
            <a:off x="3846391" y="5143089"/>
            <a:ext cx="740854" cy="5058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Writes as Json Files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426613E1-C21D-E248-8242-AE6FB863E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948" y="1958661"/>
            <a:ext cx="518235" cy="51823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E7098BD-8AB7-EE4A-B114-CB636F5B60E4}"/>
              </a:ext>
            </a:extLst>
          </p:cNvPr>
          <p:cNvSpPr txBox="1"/>
          <p:nvPr/>
        </p:nvSpPr>
        <p:spPr>
          <a:xfrm>
            <a:off x="1362759" y="6106380"/>
            <a:ext cx="1295051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ML Cluster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2E946D1-1F32-0344-B661-7A18FF7723AF}"/>
              </a:ext>
            </a:extLst>
          </p:cNvPr>
          <p:cNvSpPr/>
          <p:nvPr/>
        </p:nvSpPr>
        <p:spPr>
          <a:xfrm>
            <a:off x="2965095" y="4600502"/>
            <a:ext cx="1582185" cy="1077354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960301-45A6-B645-A4AF-48D63A779B5E}"/>
              </a:ext>
            </a:extLst>
          </p:cNvPr>
          <p:cNvSpPr txBox="1"/>
          <p:nvPr/>
        </p:nvSpPr>
        <p:spPr>
          <a:xfrm>
            <a:off x="3178546" y="527774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F014D-B2B8-8444-A56B-7956F89AD8EE}"/>
              </a:ext>
            </a:extLst>
          </p:cNvPr>
          <p:cNvSpPr txBox="1"/>
          <p:nvPr/>
        </p:nvSpPr>
        <p:spPr>
          <a:xfrm>
            <a:off x="2843430" y="242058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30379646-3C9C-8C43-9595-62E802C252F6}"/>
              </a:ext>
            </a:extLst>
          </p:cNvPr>
          <p:cNvCxnSpPr>
            <a:cxnSpLocks/>
            <a:stCxn id="69" idx="3"/>
            <a:endCxn id="48" idx="1"/>
          </p:cNvCxnSpPr>
          <p:nvPr/>
        </p:nvCxnSpPr>
        <p:spPr>
          <a:xfrm flipV="1">
            <a:off x="11121159" y="3449849"/>
            <a:ext cx="485554" cy="1566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828F6C4-08CC-564B-B62D-A645E8F0845D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2784688" y="5139179"/>
            <a:ext cx="180407" cy="11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267E90-6C24-8549-B926-EC8E9587A6A9}"/>
              </a:ext>
            </a:extLst>
          </p:cNvPr>
          <p:cNvSpPr txBox="1"/>
          <p:nvPr/>
        </p:nvSpPr>
        <p:spPr>
          <a:xfrm>
            <a:off x="3966837" y="1418064"/>
            <a:ext cx="3117722" cy="3169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100" dirty="0" err="1">
                <a:solidFill>
                  <a:schemeClr val="accent2"/>
                </a:solidFill>
              </a:rPr>
              <a:t>OAIOPS_ChartNavigator</a:t>
            </a:r>
            <a:r>
              <a:rPr lang="en-US" sz="1100" dirty="0">
                <a:solidFill>
                  <a:schemeClr val="accent2"/>
                </a:solidFill>
              </a:rPr>
              <a:t>-CAC-Workflow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AEB76C-F829-064A-B3EC-60DC38C292D5}"/>
              </a:ext>
            </a:extLst>
          </p:cNvPr>
          <p:cNvSpPr txBox="1"/>
          <p:nvPr/>
        </p:nvSpPr>
        <p:spPr>
          <a:xfrm>
            <a:off x="10706318" y="197775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693F0F7-5099-3A46-8ED7-80AE6D7FB29F}"/>
              </a:ext>
            </a:extLst>
          </p:cNvPr>
          <p:cNvSpPr/>
          <p:nvPr/>
        </p:nvSpPr>
        <p:spPr>
          <a:xfrm>
            <a:off x="3454585" y="1374679"/>
            <a:ext cx="3765279" cy="294217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CB2DD3-65FF-C44B-9055-AE3FC54DABD0}"/>
              </a:ext>
            </a:extLst>
          </p:cNvPr>
          <p:cNvSpPr txBox="1"/>
          <p:nvPr/>
        </p:nvSpPr>
        <p:spPr>
          <a:xfrm>
            <a:off x="3066769" y="4632872"/>
            <a:ext cx="1526715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00" dirty="0" err="1">
                <a:solidFill>
                  <a:schemeClr val="accent6">
                    <a:lumMod val="25000"/>
                  </a:schemeClr>
                </a:solidFill>
              </a:rPr>
              <a:t>CN_CACResultincomingData_sink</a:t>
            </a:r>
            <a:endParaRPr lang="en-US" sz="1000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1A5419FA-435F-3E41-A4A0-AE629ADE4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7719" y="2378580"/>
            <a:ext cx="453227" cy="453227"/>
          </a:xfrm>
          <a:prstGeom prst="rect">
            <a:avLst/>
          </a:prstGeom>
        </p:spPr>
      </p:pic>
      <p:sp>
        <p:nvSpPr>
          <p:cNvPr id="46" name="Slide Number Placeholder 1">
            <a:extLst>
              <a:ext uri="{FF2B5EF4-FFF2-40B4-BE49-F238E27FC236}">
                <a16:creationId xmlns:a16="http://schemas.microsoft.com/office/drawing/2014/main" id="{FD98C9CB-01DB-9C42-8184-FF02822DACA7}"/>
              </a:ext>
            </a:extLst>
          </p:cNvPr>
          <p:cNvSpPr txBox="1">
            <a:spLocks/>
          </p:cNvSpPr>
          <p:nvPr/>
        </p:nvSpPr>
        <p:spPr>
          <a:xfrm>
            <a:off x="104208" y="617024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5B67AB-4D0A-DB46-BDD3-8E63456CBF3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467BD1-63A5-7A4D-B937-DE086D2F951F}"/>
              </a:ext>
            </a:extLst>
          </p:cNvPr>
          <p:cNvSpPr txBox="1"/>
          <p:nvPr/>
        </p:nvSpPr>
        <p:spPr>
          <a:xfrm>
            <a:off x="43901" y="2867662"/>
            <a:ext cx="595560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Rabbit MQ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D7F4108-5840-3344-B845-1215F949D1B0}"/>
              </a:ext>
            </a:extLst>
          </p:cNvPr>
          <p:cNvSpPr/>
          <p:nvPr/>
        </p:nvSpPr>
        <p:spPr>
          <a:xfrm>
            <a:off x="104207" y="870739"/>
            <a:ext cx="431953" cy="5162363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94043814-2A57-5842-83E5-23C47774B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56" y="2378581"/>
            <a:ext cx="408854" cy="408854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6E46A3B-1041-DE40-9233-67E81FA41C76}"/>
              </a:ext>
            </a:extLst>
          </p:cNvPr>
          <p:cNvSpPr/>
          <p:nvPr/>
        </p:nvSpPr>
        <p:spPr>
          <a:xfrm>
            <a:off x="10564017" y="1157365"/>
            <a:ext cx="557142" cy="4898237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DA2325-A679-D141-9AAE-7EC02C0CDD10}"/>
              </a:ext>
            </a:extLst>
          </p:cNvPr>
          <p:cNvSpPr txBox="1"/>
          <p:nvPr/>
        </p:nvSpPr>
        <p:spPr>
          <a:xfrm>
            <a:off x="10462318" y="1289667"/>
            <a:ext cx="749819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 err="1"/>
              <a:t>DataOps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12125C-54EA-2E43-96AE-7513A6FC49FA}"/>
              </a:ext>
            </a:extLst>
          </p:cNvPr>
          <p:cNvSpPr txBox="1"/>
          <p:nvPr/>
        </p:nvSpPr>
        <p:spPr>
          <a:xfrm>
            <a:off x="10578920" y="3225026"/>
            <a:ext cx="577366" cy="157772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algn="l"/>
            <a:r>
              <a:rPr lang="en-US" sz="900" dirty="0">
                <a:solidFill>
                  <a:schemeClr val="accent2"/>
                </a:solidFill>
              </a:rPr>
              <a:t>Rabbit MQ Connector</a:t>
            </a:r>
          </a:p>
          <a:p>
            <a:pPr algn="l"/>
            <a:endParaRPr lang="en-US" sz="900" dirty="0">
              <a:solidFill>
                <a:schemeClr val="accent2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sz="900" dirty="0" err="1">
                <a:solidFill>
                  <a:schemeClr val="accent2"/>
                </a:solidFill>
              </a:rPr>
              <a:t>cn_cac_outgoingData</a:t>
            </a:r>
            <a:endParaRPr lang="en-US" sz="900" dirty="0">
              <a:solidFill>
                <a:schemeClr val="accent2"/>
              </a:solidFill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04C60E6-3990-6C45-A8D9-5225556EF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9340" y="2022159"/>
            <a:ext cx="535958" cy="53595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43D03D3E-8D4F-A04F-B27A-54388DB621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4362" y="1868687"/>
            <a:ext cx="623321" cy="62332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DA21AC6-7C66-3246-96B5-AC7479377A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00856" y="3178419"/>
            <a:ext cx="542857" cy="542857"/>
          </a:xfrm>
          <a:prstGeom prst="rect">
            <a:avLst/>
          </a:prstGeom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16983501-CA16-7544-A93B-9688A9D715D3}"/>
              </a:ext>
            </a:extLst>
          </p:cNvPr>
          <p:cNvCxnSpPr>
            <a:cxnSpLocks/>
            <a:stCxn id="160" idx="3"/>
            <a:endCxn id="56" idx="1"/>
          </p:cNvCxnSpPr>
          <p:nvPr/>
        </p:nvCxnSpPr>
        <p:spPr>
          <a:xfrm flipV="1">
            <a:off x="2778068" y="2180348"/>
            <a:ext cx="1366294" cy="1431341"/>
          </a:xfrm>
          <a:prstGeom prst="bentConnector3">
            <a:avLst>
              <a:gd name="adj1" fmla="val 27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9971E5A-B82F-5E44-928F-70DB345D4920}"/>
              </a:ext>
            </a:extLst>
          </p:cNvPr>
          <p:cNvSpPr txBox="1"/>
          <p:nvPr/>
        </p:nvSpPr>
        <p:spPr>
          <a:xfrm>
            <a:off x="2475608" y="2900756"/>
            <a:ext cx="1561858" cy="21638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sz="800" dirty="0" err="1"/>
              <a:t>cv_streaming_fl</a:t>
            </a:r>
            <a:r>
              <a:rPr lang="en-US" sz="800" dirty="0"/>
              <a:t> </a:t>
            </a:r>
          </a:p>
          <a:p>
            <a:r>
              <a:rPr lang="en-US" sz="800" dirty="0"/>
              <a:t>Consumer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858FFADB-192E-FD4E-81A1-CF8B454E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4322" y="3219479"/>
            <a:ext cx="460735" cy="46073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B94F7EA-B7BB-D54C-959C-FEE40CA97D09}"/>
              </a:ext>
            </a:extLst>
          </p:cNvPr>
          <p:cNvSpPr txBox="1"/>
          <p:nvPr/>
        </p:nvSpPr>
        <p:spPr>
          <a:xfrm>
            <a:off x="3522077" y="3689466"/>
            <a:ext cx="933660" cy="65596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dirty="0" err="1">
                <a:solidFill>
                  <a:schemeClr val="accent6">
                    <a:lumMod val="25000"/>
                  </a:schemeClr>
                </a:solidFill>
              </a:rPr>
              <a:t>cv_restricted_deserialization_errors</a:t>
            </a:r>
            <a:r>
              <a:rPr lang="en-US" sz="800" dirty="0">
                <a:solidFill>
                  <a:schemeClr val="accent6">
                    <a:lumMod val="25000"/>
                  </a:schemeClr>
                </a:solidFill>
              </a:rPr>
              <a:t> Sink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8177746-CD5D-E64E-938E-BDD937D353AB}"/>
              </a:ext>
            </a:extLst>
          </p:cNvPr>
          <p:cNvSpPr txBox="1"/>
          <p:nvPr/>
        </p:nvSpPr>
        <p:spPr>
          <a:xfrm>
            <a:off x="5115149" y="2577449"/>
            <a:ext cx="594024" cy="1102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sz="1000" dirty="0"/>
              <a:t>Kafka Topic</a:t>
            </a:r>
          </a:p>
          <a:p>
            <a:r>
              <a:rPr lang="en-US" sz="1000" dirty="0"/>
              <a:t> “</a:t>
            </a:r>
            <a:r>
              <a:rPr lang="en-US" sz="1000" dirty="0" err="1"/>
              <a:t>cn_features_prod</a:t>
            </a:r>
            <a:endParaRPr lang="en-US" sz="1000" dirty="0"/>
          </a:p>
          <a:p>
            <a:r>
              <a:rPr lang="en-US" sz="1000" dirty="0"/>
              <a:t>”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E9CE842-B1AD-9E4E-BD72-D0578C75C19D}"/>
              </a:ext>
            </a:extLst>
          </p:cNvPr>
          <p:cNvSpPr/>
          <p:nvPr/>
        </p:nvSpPr>
        <p:spPr>
          <a:xfrm>
            <a:off x="5086130" y="1763585"/>
            <a:ext cx="657090" cy="246110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282C40-1DCA-F64A-B869-76FAF8322829}"/>
              </a:ext>
            </a:extLst>
          </p:cNvPr>
          <p:cNvSpPr txBox="1"/>
          <p:nvPr/>
        </p:nvSpPr>
        <p:spPr>
          <a:xfrm>
            <a:off x="9290825" y="2274250"/>
            <a:ext cx="594024" cy="2551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Kafka Topic</a:t>
            </a:r>
          </a:p>
          <a:p>
            <a:endParaRPr lang="en-US" dirty="0"/>
          </a:p>
          <a:p>
            <a:r>
              <a:rPr lang="en-US" dirty="0"/>
              <a:t> “</a:t>
            </a:r>
            <a:r>
              <a:rPr lang="en-US" dirty="0" err="1"/>
              <a:t>cv_restricted_outgoing_response</a:t>
            </a:r>
            <a:r>
              <a:rPr lang="en-US" dirty="0"/>
              <a:t>”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257D31-BECF-B54F-A025-C947B952268D}"/>
              </a:ext>
            </a:extLst>
          </p:cNvPr>
          <p:cNvSpPr/>
          <p:nvPr/>
        </p:nvSpPr>
        <p:spPr>
          <a:xfrm>
            <a:off x="9254918" y="1331375"/>
            <a:ext cx="657090" cy="431243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9EC0B91B-78EF-CA47-92E8-7D45C1FBCE24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9912008" y="3487594"/>
            <a:ext cx="616844" cy="129448"/>
          </a:xfrm>
          <a:prstGeom prst="bentConnector3">
            <a:avLst>
              <a:gd name="adj1" fmla="val 33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CBA68D1-23FF-3C4D-90AD-5EFCCC2086AC}"/>
              </a:ext>
            </a:extLst>
          </p:cNvPr>
          <p:cNvSpPr txBox="1"/>
          <p:nvPr/>
        </p:nvSpPr>
        <p:spPr>
          <a:xfrm>
            <a:off x="6243075" y="534661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3063E845-2E6A-8E46-BE4A-D00342A8D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6058" y="3966726"/>
            <a:ext cx="491611" cy="491611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4E4458A-1AAB-7C44-B3A6-6E63F64CD158}"/>
              </a:ext>
            </a:extLst>
          </p:cNvPr>
          <p:cNvSpPr txBox="1"/>
          <p:nvPr/>
        </p:nvSpPr>
        <p:spPr>
          <a:xfrm>
            <a:off x="7599476" y="4124609"/>
            <a:ext cx="933660" cy="47114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 err="1">
                <a:solidFill>
                  <a:schemeClr val="accent6">
                    <a:lumMod val="25000"/>
                  </a:schemeClr>
                </a:solidFill>
              </a:rPr>
              <a:t>CV_DR_scored_sink</a:t>
            </a:r>
            <a:endParaRPr lang="en-US" sz="900" dirty="0">
              <a:solidFill>
                <a:schemeClr val="accent6">
                  <a:lumMod val="25000"/>
                </a:schemeClr>
              </a:solidFill>
            </a:endParaRP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10667BEF-ADBC-834D-998E-D460B8B0334C}"/>
              </a:ext>
            </a:extLst>
          </p:cNvPr>
          <p:cNvCxnSpPr>
            <a:cxnSpLocks/>
            <a:stCxn id="56" idx="3"/>
            <a:endCxn id="84" idx="1"/>
          </p:cNvCxnSpPr>
          <p:nvPr/>
        </p:nvCxnSpPr>
        <p:spPr>
          <a:xfrm>
            <a:off x="4767683" y="2180348"/>
            <a:ext cx="318447" cy="8137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90BA579-C1C0-1846-BFC8-2A13AA292DA6}"/>
              </a:ext>
            </a:extLst>
          </p:cNvPr>
          <p:cNvSpPr txBox="1"/>
          <p:nvPr/>
        </p:nvSpPr>
        <p:spPr>
          <a:xfrm>
            <a:off x="8108571" y="486330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6EE6006-4DD1-E342-BDD1-4FD5746243D4}"/>
              </a:ext>
            </a:extLst>
          </p:cNvPr>
          <p:cNvSpPr txBox="1"/>
          <p:nvPr/>
        </p:nvSpPr>
        <p:spPr>
          <a:xfrm>
            <a:off x="7704974" y="530136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7B6AED0-824E-CF47-B5B6-CDFF715C8A11}"/>
              </a:ext>
            </a:extLst>
          </p:cNvPr>
          <p:cNvSpPr txBox="1"/>
          <p:nvPr/>
        </p:nvSpPr>
        <p:spPr>
          <a:xfrm>
            <a:off x="8206745" y="490759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132" name="Graphic 131">
            <a:extLst>
              <a:ext uri="{FF2B5EF4-FFF2-40B4-BE49-F238E27FC236}">
                <a16:creationId xmlns:a16="http://schemas.microsoft.com/office/drawing/2014/main" id="{A7222B61-B2FE-EE41-BB1F-2DCDC9DBB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4031" y="5234840"/>
            <a:ext cx="502340" cy="502340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9BCCCE16-EEF8-4645-B311-0EE11CF2F03B}"/>
              </a:ext>
            </a:extLst>
          </p:cNvPr>
          <p:cNvSpPr txBox="1"/>
          <p:nvPr/>
        </p:nvSpPr>
        <p:spPr>
          <a:xfrm>
            <a:off x="8377349" y="5210991"/>
            <a:ext cx="740854" cy="5058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Writes as Json Files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6F30E2A-C522-AD4C-A6EB-821CC99AEEC5}"/>
              </a:ext>
            </a:extLst>
          </p:cNvPr>
          <p:cNvSpPr/>
          <p:nvPr/>
        </p:nvSpPr>
        <p:spPr>
          <a:xfrm>
            <a:off x="7644040" y="4707423"/>
            <a:ext cx="1484557" cy="1213991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1305EA1-8CA7-E14C-A3EE-DE02814CEE97}"/>
              </a:ext>
            </a:extLst>
          </p:cNvPr>
          <p:cNvSpPr txBox="1"/>
          <p:nvPr/>
        </p:nvSpPr>
        <p:spPr>
          <a:xfrm>
            <a:off x="7803148" y="534565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669D82A-692A-DC45-9A20-CC1BE41A9411}"/>
              </a:ext>
            </a:extLst>
          </p:cNvPr>
          <p:cNvSpPr txBox="1"/>
          <p:nvPr/>
        </p:nvSpPr>
        <p:spPr>
          <a:xfrm>
            <a:off x="7712004" y="4708386"/>
            <a:ext cx="1300050" cy="30567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00" dirty="0" err="1">
                <a:solidFill>
                  <a:schemeClr val="accent6">
                    <a:lumMod val="25000"/>
                  </a:schemeClr>
                </a:solidFill>
              </a:rPr>
              <a:t>CV_outgoing_response</a:t>
            </a:r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 sink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142F5DB-681F-A14F-857B-C792C638FA1D}"/>
              </a:ext>
            </a:extLst>
          </p:cNvPr>
          <p:cNvSpPr txBox="1"/>
          <p:nvPr/>
        </p:nvSpPr>
        <p:spPr>
          <a:xfrm>
            <a:off x="9314086" y="5300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947B363-EF36-FB4A-9096-6147AD1CE31D}"/>
              </a:ext>
            </a:extLst>
          </p:cNvPr>
          <p:cNvCxnSpPr>
            <a:cxnSpLocks/>
            <a:endCxn id="134" idx="3"/>
          </p:cNvCxnSpPr>
          <p:nvPr/>
        </p:nvCxnSpPr>
        <p:spPr>
          <a:xfrm flipH="1">
            <a:off x="9128597" y="5314418"/>
            <a:ext cx="126321" cy="1"/>
          </a:xfrm>
          <a:prstGeom prst="straightConnector1">
            <a:avLst/>
          </a:prstGeom>
          <a:ln w="12700">
            <a:solidFill>
              <a:schemeClr val="accent6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5013480-E147-1547-A4DF-0387368D0E68}"/>
              </a:ext>
            </a:extLst>
          </p:cNvPr>
          <p:cNvSpPr txBox="1"/>
          <p:nvPr/>
        </p:nvSpPr>
        <p:spPr>
          <a:xfrm>
            <a:off x="2156885" y="2398345"/>
            <a:ext cx="594024" cy="25519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Kafka Topic</a:t>
            </a:r>
          </a:p>
          <a:p>
            <a:endParaRPr lang="en-US" dirty="0"/>
          </a:p>
          <a:p>
            <a:r>
              <a:rPr lang="en-US" dirty="0"/>
              <a:t> “</a:t>
            </a:r>
            <a:r>
              <a:rPr lang="en-US" dirty="0" err="1"/>
              <a:t>CACResult-MachineLearningIncoming_prod</a:t>
            </a:r>
            <a:endParaRPr lang="en-US" dirty="0"/>
          </a:p>
          <a:p>
            <a:r>
              <a:rPr lang="en-US" dirty="0"/>
              <a:t>”</a:t>
            </a: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561DB59-4C87-234A-8CDB-96E1936EBDFE}"/>
              </a:ext>
            </a:extLst>
          </p:cNvPr>
          <p:cNvSpPr/>
          <p:nvPr/>
        </p:nvSpPr>
        <p:spPr>
          <a:xfrm>
            <a:off x="2120978" y="1455470"/>
            <a:ext cx="657090" cy="431243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Elbow Connector 166">
            <a:extLst>
              <a:ext uri="{FF2B5EF4-FFF2-40B4-BE49-F238E27FC236}">
                <a16:creationId xmlns:a16="http://schemas.microsoft.com/office/drawing/2014/main" id="{87F7B09A-CC18-3741-BD2A-E053F11A6FB5}"/>
              </a:ext>
            </a:extLst>
          </p:cNvPr>
          <p:cNvCxnSpPr>
            <a:cxnSpLocks/>
            <a:stCxn id="58" idx="3"/>
            <a:endCxn id="160" idx="1"/>
          </p:cNvCxnSpPr>
          <p:nvPr/>
        </p:nvCxnSpPr>
        <p:spPr>
          <a:xfrm flipV="1">
            <a:off x="1563957" y="3611689"/>
            <a:ext cx="557021" cy="271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>
            <a:extLst>
              <a:ext uri="{FF2B5EF4-FFF2-40B4-BE49-F238E27FC236}">
                <a16:creationId xmlns:a16="http://schemas.microsoft.com/office/drawing/2014/main" id="{61FBA987-BA0E-7F47-BC49-FF4A881E7F7D}"/>
              </a:ext>
            </a:extLst>
          </p:cNvPr>
          <p:cNvCxnSpPr>
            <a:cxnSpLocks/>
            <a:endCxn id="108" idx="0"/>
          </p:cNvCxnSpPr>
          <p:nvPr/>
        </p:nvCxnSpPr>
        <p:spPr>
          <a:xfrm rot="16200000" flipH="1">
            <a:off x="8609703" y="3894564"/>
            <a:ext cx="139545" cy="47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A1B28925-A373-8240-A759-C509EE900789}"/>
              </a:ext>
            </a:extLst>
          </p:cNvPr>
          <p:cNvCxnSpPr>
            <a:cxnSpLocks/>
            <a:stCxn id="56" idx="0"/>
            <a:endCxn id="86" idx="0"/>
          </p:cNvCxnSpPr>
          <p:nvPr/>
        </p:nvCxnSpPr>
        <p:spPr>
          <a:xfrm rot="5400000" flipH="1" flipV="1">
            <a:off x="6751087" y="-963689"/>
            <a:ext cx="537312" cy="5127440"/>
          </a:xfrm>
          <a:prstGeom prst="bentConnector3">
            <a:avLst>
              <a:gd name="adj1" fmla="val 1241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>
            <a:extLst>
              <a:ext uri="{FF2B5EF4-FFF2-40B4-BE49-F238E27FC236}">
                <a16:creationId xmlns:a16="http://schemas.microsoft.com/office/drawing/2014/main" id="{0FFDEE31-1DE1-FF48-8FE7-E84C1EFD9BAC}"/>
              </a:ext>
            </a:extLst>
          </p:cNvPr>
          <p:cNvCxnSpPr>
            <a:cxnSpLocks/>
            <a:stCxn id="225" idx="3"/>
            <a:endCxn id="86" idx="0"/>
          </p:cNvCxnSpPr>
          <p:nvPr/>
        </p:nvCxnSpPr>
        <p:spPr>
          <a:xfrm flipV="1">
            <a:off x="6787036" y="1331375"/>
            <a:ext cx="2796427" cy="829388"/>
          </a:xfrm>
          <a:prstGeom prst="bentConnector4">
            <a:avLst>
              <a:gd name="adj1" fmla="val 10882"/>
              <a:gd name="adj2" fmla="val 1156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Elbow Connector 209">
            <a:extLst>
              <a:ext uri="{FF2B5EF4-FFF2-40B4-BE49-F238E27FC236}">
                <a16:creationId xmlns:a16="http://schemas.microsoft.com/office/drawing/2014/main" id="{7D36E1DB-3674-C74C-B970-B5D7427004CF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536160" y="3451921"/>
            <a:ext cx="447275" cy="2743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779B228-E47E-C741-BD33-53E41A1EBEF2}"/>
              </a:ext>
            </a:extLst>
          </p:cNvPr>
          <p:cNvSpPr txBox="1"/>
          <p:nvPr/>
        </p:nvSpPr>
        <p:spPr>
          <a:xfrm>
            <a:off x="12066" y="1136828"/>
            <a:ext cx="621473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sz="1050" dirty="0" err="1"/>
              <a:t>ChartNavigator</a:t>
            </a:r>
            <a:r>
              <a:rPr lang="en-US" sz="1050" dirty="0"/>
              <a:t> Team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3D5495F-B54D-0F48-8E66-4CD5B53FA716}"/>
              </a:ext>
            </a:extLst>
          </p:cNvPr>
          <p:cNvSpPr txBox="1"/>
          <p:nvPr/>
        </p:nvSpPr>
        <p:spPr>
          <a:xfrm>
            <a:off x="11562972" y="1133620"/>
            <a:ext cx="621473" cy="3056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sz="1050" dirty="0" err="1"/>
              <a:t>ChartNavigator</a:t>
            </a:r>
            <a:r>
              <a:rPr lang="en-US" sz="1050" dirty="0"/>
              <a:t> Team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1970648-4EF5-6C4C-9482-92E78C7A6A97}"/>
              </a:ext>
            </a:extLst>
          </p:cNvPr>
          <p:cNvSpPr txBox="1"/>
          <p:nvPr/>
        </p:nvSpPr>
        <p:spPr>
          <a:xfrm>
            <a:off x="5862160" y="3709269"/>
            <a:ext cx="1020251" cy="344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DR API for model scoring</a:t>
            </a:r>
          </a:p>
        </p:txBody>
      </p:sp>
      <p:pic>
        <p:nvPicPr>
          <p:cNvPr id="225" name="Graphic 224">
            <a:extLst>
              <a:ext uri="{FF2B5EF4-FFF2-40B4-BE49-F238E27FC236}">
                <a16:creationId xmlns:a16="http://schemas.microsoft.com/office/drawing/2014/main" id="{F2ECE37A-1D8C-B949-88AB-D08E7A5A0C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5524" y="1870007"/>
            <a:ext cx="581512" cy="581512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5BB3A1B-0D47-E842-8510-8969E4909754}"/>
              </a:ext>
            </a:extLst>
          </p:cNvPr>
          <p:cNvSpPr txBox="1"/>
          <p:nvPr/>
        </p:nvSpPr>
        <p:spPr>
          <a:xfrm>
            <a:off x="4100008" y="2440558"/>
            <a:ext cx="740854" cy="346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Feature Creation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3E570D-AB72-3E49-8CAD-B7A09A884E52}"/>
              </a:ext>
            </a:extLst>
          </p:cNvPr>
          <p:cNvSpPr txBox="1"/>
          <p:nvPr/>
        </p:nvSpPr>
        <p:spPr>
          <a:xfrm>
            <a:off x="6178881" y="2459777"/>
            <a:ext cx="740854" cy="3468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Model Manager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3C0B6D9-6D36-F243-9550-70EA75297472}"/>
              </a:ext>
            </a:extLst>
          </p:cNvPr>
          <p:cNvCxnSpPr>
            <a:cxnSpLocks/>
            <a:stCxn id="101" idx="2"/>
            <a:endCxn id="59" idx="0"/>
          </p:cNvCxnSpPr>
          <p:nvPr/>
        </p:nvCxnSpPr>
        <p:spPr>
          <a:xfrm rot="5400000">
            <a:off x="6274915" y="2904025"/>
            <a:ext cx="371765" cy="177023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8DE80069-B96B-2A42-944E-9AE3CA59AFCF}"/>
              </a:ext>
            </a:extLst>
          </p:cNvPr>
          <p:cNvCxnSpPr>
            <a:cxnSpLocks/>
            <a:stCxn id="99" idx="2"/>
            <a:endCxn id="75" idx="0"/>
          </p:cNvCxnSpPr>
          <p:nvPr/>
        </p:nvCxnSpPr>
        <p:spPr>
          <a:xfrm rot="5400000">
            <a:off x="4051541" y="2800585"/>
            <a:ext cx="432044" cy="4057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3A728412-9E1F-764D-8767-A7AE0D1EB770}"/>
              </a:ext>
            </a:extLst>
          </p:cNvPr>
          <p:cNvCxnSpPr>
            <a:cxnSpLocks/>
            <a:stCxn id="223" idx="2"/>
          </p:cNvCxnSpPr>
          <p:nvPr/>
        </p:nvCxnSpPr>
        <p:spPr>
          <a:xfrm rot="5400000">
            <a:off x="5258842" y="4846632"/>
            <a:ext cx="1906752" cy="32013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03C89B84-F32C-CB47-BB2D-6B164509F406}"/>
              </a:ext>
            </a:extLst>
          </p:cNvPr>
          <p:cNvSpPr/>
          <p:nvPr/>
        </p:nvSpPr>
        <p:spPr>
          <a:xfrm>
            <a:off x="6558342" y="4228505"/>
            <a:ext cx="657090" cy="177627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FF92647-1BDB-8B49-AC20-D90A0506CA1F}"/>
              </a:ext>
            </a:extLst>
          </p:cNvPr>
          <p:cNvSpPr txBox="1"/>
          <p:nvPr/>
        </p:nvSpPr>
        <p:spPr>
          <a:xfrm>
            <a:off x="6547948" y="4344053"/>
            <a:ext cx="594024" cy="1546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sz="1000" dirty="0"/>
              <a:t>Kafka Topic</a:t>
            </a:r>
          </a:p>
          <a:p>
            <a:r>
              <a:rPr lang="en-US" sz="1000" dirty="0"/>
              <a:t> “</a:t>
            </a:r>
            <a:r>
              <a:rPr lang="en-US" sz="1000" dirty="0" err="1"/>
              <a:t>cn_features_prod</a:t>
            </a:r>
            <a:endParaRPr lang="en-US" sz="1000" dirty="0"/>
          </a:p>
          <a:p>
            <a:r>
              <a:rPr lang="en-US" sz="1000" dirty="0"/>
              <a:t>”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45D3A245-87D8-304A-99AD-83C2E7208FF9}"/>
              </a:ext>
            </a:extLst>
          </p:cNvPr>
          <p:cNvSpPr/>
          <p:nvPr/>
        </p:nvSpPr>
        <p:spPr>
          <a:xfrm>
            <a:off x="8074399" y="2302166"/>
            <a:ext cx="657090" cy="177627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264BF78-97E0-DC49-9E8C-6855B4230B91}"/>
              </a:ext>
            </a:extLst>
          </p:cNvPr>
          <p:cNvSpPr txBox="1"/>
          <p:nvPr/>
        </p:nvSpPr>
        <p:spPr>
          <a:xfrm>
            <a:off x="5830396" y="4367674"/>
            <a:ext cx="594024" cy="1546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ctr">
              <a:defRPr sz="1100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r>
              <a:rPr lang="en-US" sz="1000" dirty="0"/>
              <a:t>Kafka Topic</a:t>
            </a:r>
          </a:p>
          <a:p>
            <a:r>
              <a:rPr lang="en-US" sz="1000" dirty="0"/>
              <a:t> “</a:t>
            </a:r>
            <a:r>
              <a:rPr lang="en-US" sz="1000" dirty="0" err="1"/>
              <a:t>cn_features_prod</a:t>
            </a:r>
            <a:endParaRPr lang="en-US" sz="1000" dirty="0"/>
          </a:p>
          <a:p>
            <a:r>
              <a:rPr lang="en-US" sz="1000" dirty="0"/>
              <a:t>”</a:t>
            </a:r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7DFE9D4B-C1C0-064B-87B7-A16C95F2D43A}"/>
              </a:ext>
            </a:extLst>
          </p:cNvPr>
          <p:cNvCxnSpPr>
            <a:cxnSpLocks/>
            <a:stCxn id="84" idx="3"/>
            <a:endCxn id="225" idx="1"/>
          </p:cNvCxnSpPr>
          <p:nvPr/>
        </p:nvCxnSpPr>
        <p:spPr>
          <a:xfrm flipV="1">
            <a:off x="5743220" y="2160763"/>
            <a:ext cx="462304" cy="8333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1015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2W1FXoJ52Sd6T6PeGn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5ed_S1tUVmtr1yUssMi_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fLH_0AeAoMTHlI0x_wv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hUZDDy.lzl_tBWaOaXc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RipEJMDSVG.iirVDZWw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Rsvcw1czzTrqM3DGDWw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HhJiVf9OjdwF_yz7ut7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qbHHTBls_72kgzPt.yriA"/>
</p:tagLst>
</file>

<file path=ppt/theme/theme1.xml><?xml version="1.0" encoding="utf-8"?>
<a:theme xmlns:a="http://schemas.openxmlformats.org/drawingml/2006/main" name="Cotiviti_PPT_Template_4x3_Final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006F"/>
      </a:accent1>
      <a:accent2>
        <a:srgbClr val="EC008C"/>
      </a:accent2>
      <a:accent3>
        <a:srgbClr val="9579D3"/>
      </a:accent3>
      <a:accent4>
        <a:srgbClr val="7C77AD"/>
      </a:accent4>
      <a:accent5>
        <a:srgbClr val="F39AC1"/>
      </a:accent5>
      <a:accent6>
        <a:srgbClr val="C2BFE0"/>
      </a:accent6>
      <a:hlink>
        <a:srgbClr val="0563C1"/>
      </a:hlink>
      <a:folHlink>
        <a:srgbClr val="954F72"/>
      </a:folHlink>
    </a:clrScheme>
    <a:fontScheme name="Mont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Corporate Upgrade" id="{70667918-64BF-4E11-9DDC-C3C26BCFACF8}" vid="{AE1C4558-EAB6-4227-AD7F-558EBE8E89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ResponseDate xmlns="2fc5f25c-bb10-407b-8f0a-5e9aab90c000" xsi:nil="true"/>
    <RequesterName xmlns="2fc5f25c-bb10-407b-8f0a-5e9aab90c000" xsi:nil="true"/>
    <ProductLead xmlns="2fc5f25c-bb10-407b-8f0a-5e9aab90c000" xsi:nil="true"/>
    <Status xmlns="2fc5f25c-bb10-407b-8f0a-5e9aab90c000" xsi:nil="true"/>
    <ReviewBoardDate xmlns="2fc5f25c-bb10-407b-8f0a-5e9aab90c000" xsi:nil="true"/>
    <Status_x0020_2 xmlns="2fc5f25c-bb10-407b-8f0a-5e9aab90c000">Feasibility Review</Status_x0020_2>
    <BULead xmlns="2fc5f25c-bb10-407b-8f0a-5e9aab90c000" xsi:nil="true"/>
    <_x006b_a57 xmlns="2fc5f25c-bb10-407b-8f0a-5e9aab90c000" xsi:nil="true"/>
    <Feasibility_x0020_Review xmlns="2fc5f25c-bb10-407b-8f0a-5e9aab90c000" xsi:nil="true"/>
    <Request_x0020_Status xmlns="2fc5f25c-bb10-407b-8f0a-5e9aab90c000">Feasibility Review</Request_x0020_Status>
    <hyug xmlns="2fc5f25c-bb10-407b-8f0a-5e9aab90c000" xsi:nil="true"/>
    <RequestTitle xmlns="2fc5f25c-bb10-407b-8f0a-5e9aab90c000" xsi:nil="true"/>
    <DateReceived xmlns="2fc5f25c-bb10-407b-8f0a-5e9aab90c000" xsi:nil="true"/>
    <OtherSMEs xmlns="2fc5f25c-bb10-407b-8f0a-5e9aab90c000" xsi:nil="true"/>
    <_x0075_o51 xmlns="2fc5f25c-bb10-407b-8f0a-5e9aab90c000" xsi:nil="true"/>
    <xkmo xmlns="2fc5f25c-bb10-407b-8f0a-5e9aab90c000" xsi:nil="true"/>
    <FeasibilityDate xmlns="2fc5f25c-bb10-407b-8f0a-5e9aab90c00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D74C531C915F4A9B01A1CEBC82B849" ma:contentTypeVersion="30" ma:contentTypeDescription="Create a new document." ma:contentTypeScope="" ma:versionID="08b76b5fa4059b84219c91690df4aae6">
  <xsd:schema xmlns:xsd="http://www.w3.org/2001/XMLSchema" xmlns:xs="http://www.w3.org/2001/XMLSchema" xmlns:p="http://schemas.microsoft.com/office/2006/metadata/properties" xmlns:ns1="http://schemas.microsoft.com/sharepoint/v3" xmlns:ns2="2fc5f25c-bb10-407b-8f0a-5e9aab90c000" xmlns:ns3="fe8a602b-9710-49fb-82c3-990a37320677" targetNamespace="http://schemas.microsoft.com/office/2006/metadata/properties" ma:root="true" ma:fieldsID="c83dd34438a86e9560ff570dca3e2037" ns1:_="" ns2:_="" ns3:_="">
    <xsd:import namespace="http://schemas.microsoft.com/sharepoint/v3"/>
    <xsd:import namespace="2fc5f25c-bb10-407b-8f0a-5e9aab90c000"/>
    <xsd:import namespace="fe8a602b-9710-49fb-82c3-990a37320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PublishingStartDate" minOccurs="0"/>
                <xsd:element ref="ns1:PublishingExpirationDate" minOccurs="0"/>
                <xsd:element ref="ns2:RequestTitle" minOccurs="0"/>
                <xsd:element ref="ns2:RequesterName" minOccurs="0"/>
                <xsd:element ref="ns2:DateReceived" minOccurs="0"/>
                <xsd:element ref="ns2:BULead" minOccurs="0"/>
                <xsd:element ref="ns2:ProductLead" minOccurs="0"/>
                <xsd:element ref="ns2:OtherSMEs" minOccurs="0"/>
                <xsd:element ref="ns2:Status" minOccurs="0"/>
                <xsd:element ref="ns2:ResponseDate" minOccurs="0"/>
                <xsd:element ref="ns2:ReviewBoardDate" minOccurs="0"/>
                <xsd:element ref="ns2:Feasibility_x0020_Review" minOccurs="0"/>
                <xsd:element ref="ns2:_x006b_a57" minOccurs="0"/>
                <xsd:element ref="ns2:Status_x0020_2" minOccurs="0"/>
                <xsd:element ref="ns2:Request_x0020_Status" minOccurs="0"/>
                <xsd:element ref="ns2:_x0075_o51" minOccurs="0"/>
                <xsd:element ref="ns2:hyug" minOccurs="0"/>
                <xsd:element ref="ns2:xkmo" minOccurs="0"/>
                <xsd:element ref="ns2:FeasibilityDat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5f25c-bb10-407b-8f0a-5e9aab90c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RequestTitle" ma:index="21" nillable="true" ma:displayName="Request Title" ma:format="Dropdown" ma:internalName="RequestTitle">
      <xsd:simpleType>
        <xsd:restriction base="dms:Text">
          <xsd:maxLength value="255"/>
        </xsd:restriction>
      </xsd:simpleType>
    </xsd:element>
    <xsd:element name="RequesterName" ma:index="22" nillable="true" ma:displayName="Requester" ma:format="Dropdown" ma:internalName="RequesterName">
      <xsd:simpleType>
        <xsd:restriction base="dms:Text">
          <xsd:maxLength value="255"/>
        </xsd:restriction>
      </xsd:simpleType>
    </xsd:element>
    <xsd:element name="DateReceived" ma:index="23" nillable="true" ma:displayName="Date Received " ma:format="DateOnly" ma:internalName="DateReceived">
      <xsd:simpleType>
        <xsd:restriction base="dms:DateTime"/>
      </xsd:simpleType>
    </xsd:element>
    <xsd:element name="BULead" ma:index="24" nillable="true" ma:displayName="BU Lead" ma:format="Dropdown" ma:internalName="BULead">
      <xsd:simpleType>
        <xsd:restriction base="dms:Text">
          <xsd:maxLength value="255"/>
        </xsd:restriction>
      </xsd:simpleType>
    </xsd:element>
    <xsd:element name="ProductLead" ma:index="25" nillable="true" ma:displayName="Product Lead" ma:format="Dropdown" ma:internalName="ProductLead">
      <xsd:simpleType>
        <xsd:restriction base="dms:Text">
          <xsd:maxLength value="255"/>
        </xsd:restriction>
      </xsd:simpleType>
    </xsd:element>
    <xsd:element name="OtherSMEs" ma:index="26" nillable="true" ma:displayName="Other SMEs" ma:format="Dropdown" ma:internalName="OtherSMEs">
      <xsd:simpleType>
        <xsd:restriction base="dms:Text">
          <xsd:maxLength value="255"/>
        </xsd:restriction>
      </xsd:simpleType>
    </xsd:element>
    <xsd:element name="Status" ma:index="27" nillable="true" ma:displayName="Status" ma:format="Dropdown" ma:internalName="Status">
      <xsd:simpleType>
        <xsd:union memberTypes="dms:Text">
          <xsd:simpleType>
            <xsd:restriction base="dms:Choice">
              <xsd:enumeration value="In Progress"/>
              <xsd:enumeration value="Not Started "/>
              <xsd:enumeration value="Delayed "/>
              <xsd:enumeration value="Completed"/>
            </xsd:restriction>
          </xsd:simpleType>
        </xsd:union>
      </xsd:simpleType>
    </xsd:element>
    <xsd:element name="ResponseDate" ma:index="28" nillable="true" ma:displayName="Response Date" ma:format="DateOnly" ma:internalName="ResponseDate">
      <xsd:simpleType>
        <xsd:restriction base="dms:DateTime"/>
      </xsd:simpleType>
    </xsd:element>
    <xsd:element name="ReviewBoardDate" ma:index="29" nillable="true" ma:displayName="Review Board Date" ma:format="DateOnly" ma:internalName="ReviewBoardDate">
      <xsd:simpleType>
        <xsd:restriction base="dms:DateTime"/>
      </xsd:simpleType>
    </xsd:element>
    <xsd:element name="Feasibility_x0020_Review" ma:index="30" nillable="true" ma:displayName="Feasibility Response" ma:format="Dropdown" ma:internalName="Feasibility_x0020_Review">
      <xsd:simpleType>
        <xsd:restriction base="dms:Note">
          <xsd:maxLength value="255"/>
        </xsd:restriction>
      </xsd:simpleType>
    </xsd:element>
    <xsd:element name="_x006b_a57" ma:index="31" nillable="true" ma:displayName="Review Board Response" ma:format="Dropdown" ma:internalName="_x006b_a57">
      <xsd:simpleType>
        <xsd:restriction base="dms:Note">
          <xsd:maxLength value="255"/>
        </xsd:restriction>
      </xsd:simpleType>
    </xsd:element>
    <xsd:element name="Status_x0020_2" ma:index="32" nillable="true" ma:displayName="Status" ma:default="Feasibility Review" ma:format="Dropdown" ma:internalName="Status_x0020_2">
      <xsd:simpleType>
        <xsd:restriction base="dms:Choice">
          <xsd:enumeration value="Feasibility Review"/>
          <xsd:enumeration value="Review Board"/>
          <xsd:enumeration value="Closed"/>
        </xsd:restriction>
      </xsd:simpleType>
    </xsd:element>
    <xsd:element name="Request_x0020_Status" ma:index="33" nillable="true" ma:displayName="Request Status" ma:default="Feasibility Review" ma:format="Dropdown" ma:internalName="Request_x0020_Status">
      <xsd:simpleType>
        <xsd:restriction base="dms:Choice">
          <xsd:enumeration value="Feasibility Review"/>
          <xsd:enumeration value="Review Board"/>
          <xsd:enumeration value="Closed"/>
        </xsd:restriction>
      </xsd:simpleType>
    </xsd:element>
    <xsd:element name="_x0075_o51" ma:index="34" nillable="true" ma:displayName="Name" ma:internalName="_x0075_o51">
      <xsd:simpleType>
        <xsd:restriction base="dms:Text"/>
      </xsd:simpleType>
    </xsd:element>
    <xsd:element name="hyug" ma:index="35" nillable="true" ma:displayName="Feasibitility Date" ma:internalName="hyug">
      <xsd:simpleType>
        <xsd:restriction base="dms:DateTime"/>
      </xsd:simpleType>
    </xsd:element>
    <xsd:element name="xkmo" ma:index="36" nillable="true" ma:displayName="Date and time" ma:internalName="xkmo">
      <xsd:simpleType>
        <xsd:restriction base="dms:DateTime"/>
      </xsd:simpleType>
    </xsd:element>
    <xsd:element name="FeasibilityDate" ma:index="37" nillable="true" ma:displayName="Feasibility Date" ma:format="DateOnly" ma:internalName="FeasibilityDate">
      <xsd:simpleType>
        <xsd:restriction base="dms:DateTime"/>
      </xsd:simpleType>
    </xsd:element>
    <xsd:element name="MediaLengthInSeconds" ma:index="3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8a602b-9710-49fb-82c3-990a37320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056417-3E61-4AD4-9F05-50F973FD93DA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sharepoint/v3"/>
    <ds:schemaRef ds:uri="http://schemas.microsoft.com/office/infopath/2007/PartnerControls"/>
    <ds:schemaRef ds:uri="fe8a602b-9710-49fb-82c3-990a37320677"/>
    <ds:schemaRef ds:uri="http://schemas.openxmlformats.org/package/2006/metadata/core-properties"/>
    <ds:schemaRef ds:uri="http://purl.org/dc/elements/1.1/"/>
    <ds:schemaRef ds:uri="2fc5f25c-bb10-407b-8f0a-5e9aab90c000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3A8EEF7-4868-4FD0-821E-F889560A89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593E5F-AC21-4EEA-8B9E-75E33A3F5B20}">
  <ds:schemaRefs>
    <ds:schemaRef ds:uri="2fc5f25c-bb10-407b-8f0a-5e9aab90c000"/>
    <ds:schemaRef ds:uri="fe8a602b-9710-49fb-82c3-990a3732067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Cotiviti_PPT_Template_4x3_Final</Template>
  <TotalTime>48952</TotalTime>
  <Words>885</Words>
  <Application>Microsoft Office PowerPoint</Application>
  <PresentationFormat>Widescreen</PresentationFormat>
  <Paragraphs>218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</vt:lpstr>
      <vt:lpstr>Wingdings</vt:lpstr>
      <vt:lpstr>Courier New</vt:lpstr>
      <vt:lpstr>Calibri</vt:lpstr>
      <vt:lpstr>Arial</vt:lpstr>
      <vt:lpstr>Montserrat SemiBold</vt:lpstr>
      <vt:lpstr>Cotiviti_PPT_Template_4x3_Final</vt:lpstr>
      <vt:lpstr>think-cell Slide</vt:lpstr>
      <vt:lpstr>OAI MLOps Workflows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Johnson, Mica</dc:creator>
  <cp:keywords/>
  <dc:description/>
  <cp:lastModifiedBy>Nguyen, Hoang</cp:lastModifiedBy>
  <cp:revision>18</cp:revision>
  <cp:lastPrinted>2018-09-13T18:14:44Z</cp:lastPrinted>
  <dcterms:created xsi:type="dcterms:W3CDTF">2020-12-18T17:42:24Z</dcterms:created>
  <dcterms:modified xsi:type="dcterms:W3CDTF">2022-08-16T01:34:05Z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0x01010011D74C531C915F4A9B01A1CEBC82B849</vt:lpwstr>
  </property>
</Properties>
</file>